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9" r:id="rId3"/>
    <p:sldId id="260" r:id="rId4"/>
    <p:sldId id="261" r:id="rId5"/>
    <p:sldId id="268" r:id="rId6"/>
    <p:sldId id="262" r:id="rId7"/>
    <p:sldId id="264" r:id="rId8"/>
    <p:sldId id="263"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4" r:id="rId24"/>
    <p:sldId id="280" r:id="rId25"/>
    <p:sldId id="281" r:id="rId26"/>
    <p:sldId id="282" r:id="rId27"/>
    <p:sldId id="283" r:id="rId28"/>
    <p:sldId id="285" r:id="rId29"/>
    <p:sldId id="286" r:id="rId30"/>
    <p:sldId id="287" r:id="rId31"/>
    <p:sldId id="288" r:id="rId32"/>
    <p:sldId id="289" r:id="rId33"/>
    <p:sldId id="290" r:id="rId34"/>
    <p:sldId id="291" r:id="rId35"/>
    <p:sldId id="292" r:id="rId36"/>
    <p:sldId id="293" r:id="rId37"/>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2"/>
  </p:normalViewPr>
  <p:slideViewPr>
    <p:cSldViewPr snapToGrid="0">
      <p:cViewPr>
        <p:scale>
          <a:sx n="83" d="100"/>
          <a:sy n="83" d="100"/>
        </p:scale>
        <p:origin x="1696"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9E019-6BBF-BB47-83C3-86605A43B69B}" type="datetimeFigureOut">
              <a:rPr lang="es-CL" smtClean="0"/>
              <a:t>18-05-24</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F42C9-ACE2-7942-AA66-B137CAE9B5E9}" type="slidenum">
              <a:rPr lang="es-CL" smtClean="0"/>
              <a:t>‹Nº›</a:t>
            </a:fld>
            <a:endParaRPr lang="es-CL"/>
          </a:p>
        </p:txBody>
      </p:sp>
    </p:spTree>
    <p:extLst>
      <p:ext uri="{BB962C8B-B14F-4D97-AF65-F5344CB8AC3E}">
        <p14:creationId xmlns:p14="http://schemas.microsoft.com/office/powerpoint/2010/main" val="4056593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431F42C9-ACE2-7942-AA66-B137CAE9B5E9}" type="slidenum">
              <a:rPr lang="es-CL" smtClean="0"/>
              <a:t>11</a:t>
            </a:fld>
            <a:endParaRPr lang="es-CL"/>
          </a:p>
        </p:txBody>
      </p:sp>
    </p:spTree>
    <p:extLst>
      <p:ext uri="{BB962C8B-B14F-4D97-AF65-F5344CB8AC3E}">
        <p14:creationId xmlns:p14="http://schemas.microsoft.com/office/powerpoint/2010/main" val="272782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F2F76-2FB6-119E-8406-9B3F0F92FAD0}"/>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L"/>
          </a:p>
        </p:txBody>
      </p:sp>
      <p:sp>
        <p:nvSpPr>
          <p:cNvPr id="3" name="Subtítulo 2">
            <a:extLst>
              <a:ext uri="{FF2B5EF4-FFF2-40B4-BE49-F238E27FC236}">
                <a16:creationId xmlns:a16="http://schemas.microsoft.com/office/drawing/2014/main" id="{99A22AB1-0A84-6179-DB65-948982A206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L"/>
          </a:p>
        </p:txBody>
      </p:sp>
      <p:sp>
        <p:nvSpPr>
          <p:cNvPr id="4" name="Marcador de fecha 3">
            <a:extLst>
              <a:ext uri="{FF2B5EF4-FFF2-40B4-BE49-F238E27FC236}">
                <a16:creationId xmlns:a16="http://schemas.microsoft.com/office/drawing/2014/main" id="{5BC9B18F-A1BE-3663-7BFF-57EECB46CA84}"/>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C11EB4CD-543E-23B6-9267-4EB1D4EC4C77}"/>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FE78AD50-C452-2F9C-F205-3BA7E98DCC6F}"/>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106822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8B485F-1C62-73A4-D8C3-BC24862D038D}"/>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9E960DC6-225A-C738-87AF-4F574BA3A782}"/>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89B3586F-148C-CA71-6CBD-0A0E79D02F28}"/>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B2741AD5-4252-0B60-BCD9-CA12D2A75893}"/>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1783E606-BDEA-7ACF-630C-F9975B95FABB}"/>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3369086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EF73052-F522-1CDC-E6E7-8A389EF74ED8}"/>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E3B7A017-4D15-DD58-C21E-1976EA006370}"/>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B6732FA9-5D40-A5C9-ACE1-582D9CE32A5C}"/>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B1B816D7-9476-55D2-18B3-FFA51ED06B08}"/>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0F2DFB54-2C74-ADF9-371B-A9ED57B37B91}"/>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282021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5DE319-A702-0596-855D-116A4BD09D8F}"/>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CEAA29B2-3A2C-A63E-0B58-F83D81C287F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6C3699F5-A3B2-7EE5-3013-3829F1B630C3}"/>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350E7567-6679-3384-0CA9-93B5015BF778}"/>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747C9EFC-C6B2-3DCA-8221-5B09FBA5684F}"/>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32026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7C6CE1-D15F-DAD1-9FA5-8D2A068852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1C9D0FA6-71CE-EB14-F5B9-FEC6DCBA46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2DAF37CE-C1CA-ACD4-B1EA-4F55443176AC}"/>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81D0EB3F-F758-7325-6DD9-31CF8007649B}"/>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9899B45B-5871-016C-5926-C5E33634760C}"/>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111973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C9352-0B58-35FC-859D-5337B94D590E}"/>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1247660F-51C7-9B03-997E-B0256B171A3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contenido 3">
            <a:extLst>
              <a:ext uri="{FF2B5EF4-FFF2-40B4-BE49-F238E27FC236}">
                <a16:creationId xmlns:a16="http://schemas.microsoft.com/office/drawing/2014/main" id="{6CBE0D89-56BF-8B1F-7FB6-AF0F629289ED}"/>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fecha 4">
            <a:extLst>
              <a:ext uri="{FF2B5EF4-FFF2-40B4-BE49-F238E27FC236}">
                <a16:creationId xmlns:a16="http://schemas.microsoft.com/office/drawing/2014/main" id="{B795B67C-7E62-27AD-E2A5-20C25F752086}"/>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6" name="Marcador de pie de página 5">
            <a:extLst>
              <a:ext uri="{FF2B5EF4-FFF2-40B4-BE49-F238E27FC236}">
                <a16:creationId xmlns:a16="http://schemas.microsoft.com/office/drawing/2014/main" id="{E59994EA-B95E-984B-1489-5D28043A0866}"/>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D982587D-A394-1B6C-E47D-53E8451C2584}"/>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39621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A9D14-5071-97D9-1CED-9648860081DA}"/>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E8E35376-27BC-4A2B-CD6A-40659CD654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B2752D0-F6A9-4C39-948A-590B6F783B18}"/>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texto 4">
            <a:extLst>
              <a:ext uri="{FF2B5EF4-FFF2-40B4-BE49-F238E27FC236}">
                <a16:creationId xmlns:a16="http://schemas.microsoft.com/office/drawing/2014/main" id="{D5050FD3-590F-C7B3-C275-CCA0719AD7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691F05E1-0CB0-84D7-9760-8954EC206143}"/>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7" name="Marcador de fecha 6">
            <a:extLst>
              <a:ext uri="{FF2B5EF4-FFF2-40B4-BE49-F238E27FC236}">
                <a16:creationId xmlns:a16="http://schemas.microsoft.com/office/drawing/2014/main" id="{9838E1D7-1FB7-2507-2A0F-6CAF7D84CA17}"/>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8" name="Marcador de pie de página 7">
            <a:extLst>
              <a:ext uri="{FF2B5EF4-FFF2-40B4-BE49-F238E27FC236}">
                <a16:creationId xmlns:a16="http://schemas.microsoft.com/office/drawing/2014/main" id="{70824D90-2C99-559E-F220-65A053A819FA}"/>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DDBF78A3-F9A8-0F85-3678-61D4DD8E7B38}"/>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69765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9E032B-A3E0-18A1-413A-437098291840}"/>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fecha 2">
            <a:extLst>
              <a:ext uri="{FF2B5EF4-FFF2-40B4-BE49-F238E27FC236}">
                <a16:creationId xmlns:a16="http://schemas.microsoft.com/office/drawing/2014/main" id="{7CE8AF4C-C80C-F777-133C-19868807EFA6}"/>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4" name="Marcador de pie de página 3">
            <a:extLst>
              <a:ext uri="{FF2B5EF4-FFF2-40B4-BE49-F238E27FC236}">
                <a16:creationId xmlns:a16="http://schemas.microsoft.com/office/drawing/2014/main" id="{FCA9D877-1FDE-3C79-C924-FB3AF91BA30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D9F371A6-355D-E322-0F1E-8040954AAC62}"/>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409689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8562587-A22B-A112-8BFE-4D78056531BE}"/>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3" name="Marcador de pie de página 2">
            <a:extLst>
              <a:ext uri="{FF2B5EF4-FFF2-40B4-BE49-F238E27FC236}">
                <a16:creationId xmlns:a16="http://schemas.microsoft.com/office/drawing/2014/main" id="{1959068F-84A0-7AAC-5436-C25B06F76888}"/>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8574DC8C-979D-7483-C022-B2905CAC810B}"/>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61675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4E0A7E-4130-D845-A035-AFBF7F0A91F3}"/>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46F61B39-5483-C97C-1A0B-0197745619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texto 3">
            <a:extLst>
              <a:ext uri="{FF2B5EF4-FFF2-40B4-BE49-F238E27FC236}">
                <a16:creationId xmlns:a16="http://schemas.microsoft.com/office/drawing/2014/main" id="{B82FE650-9451-2E4A-C250-B5B59CFB95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E125909-D60A-8E43-2043-599FB9B0A87D}"/>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6" name="Marcador de pie de página 5">
            <a:extLst>
              <a:ext uri="{FF2B5EF4-FFF2-40B4-BE49-F238E27FC236}">
                <a16:creationId xmlns:a16="http://schemas.microsoft.com/office/drawing/2014/main" id="{33EB03B3-63B5-3FC6-0FC1-F6788A5789B3}"/>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EE729EC6-D689-E4C0-94DF-1F98E64608C7}"/>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3811196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805B53-B7BA-768C-2DD5-0E9F23A726B8}"/>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posición de imagen 2">
            <a:extLst>
              <a:ext uri="{FF2B5EF4-FFF2-40B4-BE49-F238E27FC236}">
                <a16:creationId xmlns:a16="http://schemas.microsoft.com/office/drawing/2014/main" id="{46AA9850-F636-F676-11D3-4B7F094557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C9686B5D-A24D-B990-E7EA-161E9FCFC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3CB585F-C7FC-98A6-4309-130C69BC4DB6}"/>
              </a:ext>
            </a:extLst>
          </p:cNvPr>
          <p:cNvSpPr>
            <a:spLocks noGrp="1"/>
          </p:cNvSpPr>
          <p:nvPr>
            <p:ph type="dt" sz="half" idx="10"/>
          </p:nvPr>
        </p:nvSpPr>
        <p:spPr/>
        <p:txBody>
          <a:bodyPr/>
          <a:lstStyle/>
          <a:p>
            <a:fld id="{93F18DBE-EE93-934C-B9B7-0E6E5028FBCC}" type="datetimeFigureOut">
              <a:rPr lang="es-CL" smtClean="0"/>
              <a:t>17-05-24</a:t>
            </a:fld>
            <a:endParaRPr lang="es-CL"/>
          </a:p>
        </p:txBody>
      </p:sp>
      <p:sp>
        <p:nvSpPr>
          <p:cNvPr id="6" name="Marcador de pie de página 5">
            <a:extLst>
              <a:ext uri="{FF2B5EF4-FFF2-40B4-BE49-F238E27FC236}">
                <a16:creationId xmlns:a16="http://schemas.microsoft.com/office/drawing/2014/main" id="{922C46DB-3E31-52C7-F290-13751FD0D6F2}"/>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E9DC5004-F907-97B8-04F9-4DDFC1AD4343}"/>
              </a:ext>
            </a:extLst>
          </p:cNvPr>
          <p:cNvSpPr>
            <a:spLocks noGrp="1"/>
          </p:cNvSpPr>
          <p:nvPr>
            <p:ph type="sldNum" sz="quarter" idx="12"/>
          </p:nvPr>
        </p:nvSpPr>
        <p:spPr/>
        <p:txBody>
          <a:bodyPr/>
          <a:lstStyle/>
          <a:p>
            <a:fld id="{3889AE92-79F0-5140-84F6-78142E217ECE}" type="slidenum">
              <a:rPr lang="es-CL" smtClean="0"/>
              <a:t>‹Nº›</a:t>
            </a:fld>
            <a:endParaRPr lang="es-CL"/>
          </a:p>
        </p:txBody>
      </p:sp>
    </p:spTree>
    <p:extLst>
      <p:ext uri="{BB962C8B-B14F-4D97-AF65-F5344CB8AC3E}">
        <p14:creationId xmlns:p14="http://schemas.microsoft.com/office/powerpoint/2010/main" val="308130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293115B-4834-AF68-9B48-ACFC5AA07C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9BBAD7DB-4769-2666-F968-8DB87BCC3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DBF5FFE5-FC93-1DE1-EE77-15818E1985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F18DBE-EE93-934C-B9B7-0E6E5028FBCC}" type="datetimeFigureOut">
              <a:rPr lang="es-CL" smtClean="0"/>
              <a:t>17-05-24</a:t>
            </a:fld>
            <a:endParaRPr lang="es-CL"/>
          </a:p>
        </p:txBody>
      </p:sp>
      <p:sp>
        <p:nvSpPr>
          <p:cNvPr id="5" name="Marcador de pie de página 4">
            <a:extLst>
              <a:ext uri="{FF2B5EF4-FFF2-40B4-BE49-F238E27FC236}">
                <a16:creationId xmlns:a16="http://schemas.microsoft.com/office/drawing/2014/main" id="{18C8050D-B455-EABD-D5DF-21EDB6F284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03C30084-4656-4E04-879E-170CDB67E6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89AE92-79F0-5140-84F6-78142E217ECE}" type="slidenum">
              <a:rPr lang="es-CL" smtClean="0"/>
              <a:t>‹Nº›</a:t>
            </a:fld>
            <a:endParaRPr lang="es-CL"/>
          </a:p>
        </p:txBody>
      </p:sp>
    </p:spTree>
    <p:extLst>
      <p:ext uri="{BB962C8B-B14F-4D97-AF65-F5344CB8AC3E}">
        <p14:creationId xmlns:p14="http://schemas.microsoft.com/office/powerpoint/2010/main" val="2049122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F0D872F-EF83-1797-6E41-3A8F371AA7E4}"/>
              </a:ext>
            </a:extLst>
          </p:cNvPr>
          <p:cNvPicPr>
            <a:picLocks noChangeAspect="1"/>
          </p:cNvPicPr>
          <p:nvPr/>
        </p:nvPicPr>
        <p:blipFill>
          <a:blip r:embed="rId2"/>
          <a:stretch>
            <a:fillRect/>
          </a:stretch>
        </p:blipFill>
        <p:spPr>
          <a:xfrm>
            <a:off x="0" y="-57630"/>
            <a:ext cx="12192000" cy="6858643"/>
          </a:xfrm>
          <a:prstGeom prst="rect">
            <a:avLst/>
          </a:prstGeom>
        </p:spPr>
      </p:pic>
      <p:sp>
        <p:nvSpPr>
          <p:cNvPr id="2" name="Título 1">
            <a:extLst>
              <a:ext uri="{FF2B5EF4-FFF2-40B4-BE49-F238E27FC236}">
                <a16:creationId xmlns:a16="http://schemas.microsoft.com/office/drawing/2014/main" id="{325A24FA-6CA7-9A13-1C65-4AEA7CF1FE8C}"/>
              </a:ext>
            </a:extLst>
          </p:cNvPr>
          <p:cNvSpPr>
            <a:spLocks noGrp="1"/>
          </p:cNvSpPr>
          <p:nvPr>
            <p:ph type="ctrTitle"/>
          </p:nvPr>
        </p:nvSpPr>
        <p:spPr>
          <a:xfrm>
            <a:off x="1928812" y="984091"/>
            <a:ext cx="9039225" cy="2716371"/>
          </a:xfrm>
        </p:spPr>
        <p:txBody>
          <a:bodyPr/>
          <a:lstStyle/>
          <a:p>
            <a:r>
              <a:rPr lang="es-CL" dirty="0">
                <a:latin typeface="Open Sans" panose="020B0606030504020204" pitchFamily="34" charset="0"/>
                <a:ea typeface="Open Sans" panose="020B0606030504020204" pitchFamily="34" charset="0"/>
                <a:cs typeface="Open Sans" panose="020B0606030504020204" pitchFamily="34" charset="0"/>
              </a:rPr>
              <a:t>Anexos Cutáneos</a:t>
            </a:r>
          </a:p>
        </p:txBody>
      </p:sp>
      <p:sp>
        <p:nvSpPr>
          <p:cNvPr id="3" name="Subtítulo 2">
            <a:extLst>
              <a:ext uri="{FF2B5EF4-FFF2-40B4-BE49-F238E27FC236}">
                <a16:creationId xmlns:a16="http://schemas.microsoft.com/office/drawing/2014/main" id="{4565A77B-0ED9-2FF5-E218-60AC03DB535E}"/>
              </a:ext>
            </a:extLst>
          </p:cNvPr>
          <p:cNvSpPr>
            <a:spLocks noGrp="1"/>
          </p:cNvSpPr>
          <p:nvPr>
            <p:ph type="subTitle" idx="1"/>
          </p:nvPr>
        </p:nvSpPr>
        <p:spPr>
          <a:xfrm>
            <a:off x="1824038" y="4243434"/>
            <a:ext cx="9144000" cy="1142953"/>
          </a:xfrm>
        </p:spPr>
        <p:txBody>
          <a:bodyPr/>
          <a:lstStyle/>
          <a:p>
            <a:r>
              <a:rPr lang="es-CL" dirty="0"/>
              <a:t>Docente: Álvaro Maturana Muñoz</a:t>
            </a:r>
          </a:p>
        </p:txBody>
      </p:sp>
    </p:spTree>
    <p:extLst>
      <p:ext uri="{BB962C8B-B14F-4D97-AF65-F5344CB8AC3E}">
        <p14:creationId xmlns:p14="http://schemas.microsoft.com/office/powerpoint/2010/main" val="2283569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3074" name="Picture 2" descr="Dermatitis atópica: qué es y cómo tratarla - La Tercera">
            <a:extLst>
              <a:ext uri="{FF2B5EF4-FFF2-40B4-BE49-F238E27FC236}">
                <a16:creationId xmlns:a16="http://schemas.microsoft.com/office/drawing/2014/main" id="{B1EF09A7-131B-4E44-F0CD-E4D389AFCB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6595" y="852836"/>
            <a:ext cx="8170836" cy="544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334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3"/>
          <a:stretch>
            <a:fillRect/>
          </a:stretch>
        </p:blipFill>
        <p:spPr>
          <a:xfrm>
            <a:off x="1" y="0"/>
            <a:ext cx="12192000" cy="6832428"/>
          </a:xfrm>
          <a:prstGeom prst="rect">
            <a:avLst/>
          </a:prstGeom>
        </p:spPr>
      </p:pic>
      <p:pic>
        <p:nvPicPr>
          <p:cNvPr id="4098" name="Picture 2" descr="Ictiosis hereditaria: desafío diagnóstico y terapéutico">
            <a:extLst>
              <a:ext uri="{FF2B5EF4-FFF2-40B4-BE49-F238E27FC236}">
                <a16:creationId xmlns:a16="http://schemas.microsoft.com/office/drawing/2014/main" id="{21A12041-FB17-8DE9-EA74-540AED32D8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001" y="654050"/>
            <a:ext cx="8559852" cy="534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23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a:xfrm>
            <a:off x="838200" y="2231755"/>
            <a:ext cx="10515600" cy="3945207"/>
          </a:xfrm>
        </p:spPr>
        <p:txBody>
          <a:bodyPr/>
          <a:lstStyle/>
          <a:p>
            <a:pPr algn="just"/>
            <a:r>
              <a:rPr lang="es-CL" sz="3600" dirty="0"/>
              <a:t>El pelo tiene una porción </a:t>
            </a:r>
            <a:r>
              <a:rPr lang="es-CL" sz="3600" dirty="0" err="1"/>
              <a:t>intrafolicular</a:t>
            </a:r>
            <a:r>
              <a:rPr lang="es-CL" sz="3600" dirty="0"/>
              <a:t> conocida como «raíz» y otra exterior, el «tallo». Los melanocitos que dan color al pelo.</a:t>
            </a:r>
          </a:p>
          <a:p>
            <a:endParaRPr lang="es-CL" dirty="0"/>
          </a:p>
        </p:txBody>
      </p:sp>
    </p:spTree>
    <p:extLst>
      <p:ext uri="{BB962C8B-B14F-4D97-AF65-F5344CB8AC3E}">
        <p14:creationId xmlns:p14="http://schemas.microsoft.com/office/powerpoint/2010/main" val="215941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El ciclo de crecimiento del pelo se divide en tres fases: anágena, donde se produce el crecimiento activo del pelo, catagena, que es una fase regresiva, y telógena o fase de reposo. </a:t>
            </a:r>
          </a:p>
          <a:p>
            <a:pPr algn="just"/>
            <a:endParaRPr lang="es-CL" dirty="0"/>
          </a:p>
          <a:p>
            <a:pPr algn="just"/>
            <a:r>
              <a:rPr lang="es-CL" dirty="0"/>
              <a:t>Después, el folículo entra en una nueva fase de anágena y el pelo antiguo es reemplazado por uno nuevo. El anágena tiene seis estadios; el estadio V, que es en el que el pelo nuevo elimina al que está́ en el interior, se denomina fase de «exógena»</a:t>
            </a:r>
          </a:p>
          <a:p>
            <a:endParaRPr lang="es-CL" dirty="0"/>
          </a:p>
        </p:txBody>
      </p:sp>
    </p:spTree>
    <p:extLst>
      <p:ext uri="{BB962C8B-B14F-4D97-AF65-F5344CB8AC3E}">
        <p14:creationId xmlns:p14="http://schemas.microsoft.com/office/powerpoint/2010/main" val="304509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2" descr="Anatomía del pelo y el ciclo folicular - Tricología y Trasplante Capilar Mir">
            <a:extLst>
              <a:ext uri="{FF2B5EF4-FFF2-40B4-BE49-F238E27FC236}">
                <a16:creationId xmlns:a16="http://schemas.microsoft.com/office/drawing/2014/main" id="{0E987FA6-397E-B414-CC3A-DA026E535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010" y="810429"/>
            <a:ext cx="9168633" cy="5237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357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Fase Anágena</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normAutofit fontScale="92500" lnSpcReduction="20000"/>
          </a:bodyPr>
          <a:lstStyle/>
          <a:p>
            <a:pPr algn="just"/>
            <a:r>
              <a:rPr lang="es-CL" dirty="0"/>
              <a:t>La fase anágena es la más larga y suele durar entre un mínimo de dos años y un máximo de ocho. Podríamos decir que la mayoría de los folículos se encuentran en esta fase (90%).</a:t>
            </a:r>
          </a:p>
          <a:p>
            <a:pPr algn="just"/>
            <a:r>
              <a:rPr lang="es-CL" dirty="0"/>
              <a:t>La fase anágena es la fase de crecimiento, es decir, en la que se construye el pelo sano.</a:t>
            </a:r>
            <a:br>
              <a:rPr lang="es-CL" dirty="0"/>
            </a:br>
            <a:r>
              <a:rPr lang="es-CL" dirty="0"/>
              <a:t>Durante esta fase es cuando se forma la parte inferior del folículo y tiene lugar el crecimiento de la papila dérmica. Las células van creciendo y el tallo emergiendo.</a:t>
            </a:r>
          </a:p>
          <a:p>
            <a:pPr algn="just"/>
            <a:r>
              <a:rPr lang="es-CL" dirty="0"/>
              <a:t>Mientras va subiendo el tallo hacia el exterior, desplaza el pelo que se encuentra en fase telógena, es decir de caída, y el pelo nuevo asoma a la superficie, continuando con su crecimiento. En el transcurso de esta fase el pelo es especialmente sensible. Por eso, el estrés o una enfermedad pueden ser la causa de que la raíz pilosa acorte la fase.</a:t>
            </a:r>
          </a:p>
          <a:p>
            <a:pPr algn="just"/>
            <a:endParaRPr lang="es-CL" dirty="0"/>
          </a:p>
        </p:txBody>
      </p:sp>
    </p:spTree>
    <p:extLst>
      <p:ext uri="{BB962C8B-B14F-4D97-AF65-F5344CB8AC3E}">
        <p14:creationId xmlns:p14="http://schemas.microsoft.com/office/powerpoint/2010/main" val="3482403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2" descr="rf_cchevelu_33">
            <a:extLst>
              <a:ext uri="{FF2B5EF4-FFF2-40B4-BE49-F238E27FC236}">
                <a16:creationId xmlns:a16="http://schemas.microsoft.com/office/drawing/2014/main" id="{E2473647-EB36-DDC3-E575-4F833BF37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0443" y="603707"/>
            <a:ext cx="5071114" cy="5952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677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Fase </a:t>
            </a:r>
            <a:r>
              <a:rPr lang="es-CL" dirty="0" err="1"/>
              <a:t>Catágena</a:t>
            </a:r>
            <a:endParaRPr lang="es-CL" dirty="0"/>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Durante la fase </a:t>
            </a:r>
            <a:r>
              <a:rPr lang="es-CL" dirty="0" err="1"/>
              <a:t>catágena</a:t>
            </a:r>
            <a:r>
              <a:rPr lang="es-CL" dirty="0"/>
              <a:t> (transición) el crecimiento del cabello deja de crecer y lentamente se desprende de la raíz. Esta fase tiene una duración entre dos y tres semanas. Los melanocitos dejan de producir melanina, el pelo engrosado se desarrolla y es empujado hacia la superficie de la piel lentamente.</a:t>
            </a:r>
            <a:br>
              <a:rPr lang="es-CL" dirty="0"/>
            </a:br>
            <a:r>
              <a:rPr lang="es-CL" dirty="0"/>
              <a:t>El 1% del pelo sano se encuentra en esta fase.</a:t>
            </a:r>
          </a:p>
          <a:p>
            <a:endParaRPr lang="es-CL" dirty="0"/>
          </a:p>
        </p:txBody>
      </p:sp>
    </p:spTree>
    <p:extLst>
      <p:ext uri="{BB962C8B-B14F-4D97-AF65-F5344CB8AC3E}">
        <p14:creationId xmlns:p14="http://schemas.microsoft.com/office/powerpoint/2010/main" val="2139386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2" descr="rf-fase catágena">
            <a:extLst>
              <a:ext uri="{FF2B5EF4-FFF2-40B4-BE49-F238E27FC236}">
                <a16:creationId xmlns:a16="http://schemas.microsoft.com/office/drawing/2014/main" id="{2A05AA6A-615C-8ABD-34C7-793D27BAB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5837" y="509748"/>
            <a:ext cx="5140325" cy="610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79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Fase Telógena</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En la fase telógena, también conocida como la fase de reposo o de caída es la fase final. El pelo del cuero cabelludo es expulsado. El pelo engrosado sube por el folículo piloso hasta debajo de la entrada de la glándula sebácea y con el tiempo, este pelo, cede. Según el pelo y la zona en la que se encuentra, se suele caer en un plazo de entre uno y tres meses.</a:t>
            </a:r>
          </a:p>
          <a:p>
            <a:pPr algn="just"/>
            <a:r>
              <a:rPr lang="es-CL" dirty="0"/>
              <a:t>Entre el 10 – 15% de nuestro pelo se encuentra en esta fase.</a:t>
            </a:r>
          </a:p>
          <a:p>
            <a:pPr algn="just"/>
            <a:r>
              <a:rPr lang="es-CL" dirty="0"/>
              <a:t>En una persona sin problemas de alopecia, el porcentaje de las fases se distribuyen de la siguiente manera: 85% anágena, 1% </a:t>
            </a:r>
            <a:r>
              <a:rPr lang="es-CL" dirty="0" err="1"/>
              <a:t>catágena</a:t>
            </a:r>
            <a:r>
              <a:rPr lang="es-CL" dirty="0"/>
              <a:t> y 14% telógena.</a:t>
            </a:r>
          </a:p>
          <a:p>
            <a:endParaRPr lang="es-CL" dirty="0"/>
          </a:p>
        </p:txBody>
      </p:sp>
    </p:spTree>
    <p:extLst>
      <p:ext uri="{BB962C8B-B14F-4D97-AF65-F5344CB8AC3E}">
        <p14:creationId xmlns:p14="http://schemas.microsoft.com/office/powerpoint/2010/main" val="1820221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Folículo Piloso</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El folículo piloso tiene una porción distal conocida como «bulbo», compuesto por la matriz pilosa y la papila y un cuerpo cilíndrico en el que, de abajo arriba, se observa la inserción del músculo erector del pelo, la glándula sebácea y la glándula sudorípara apocrina. </a:t>
            </a:r>
          </a:p>
          <a:p>
            <a:endParaRPr lang="es-CL" dirty="0"/>
          </a:p>
        </p:txBody>
      </p:sp>
    </p:spTree>
    <p:extLst>
      <p:ext uri="{BB962C8B-B14F-4D97-AF65-F5344CB8AC3E}">
        <p14:creationId xmlns:p14="http://schemas.microsoft.com/office/powerpoint/2010/main" val="1230348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4" descr="rf-fase telógena">
            <a:extLst>
              <a:ext uri="{FF2B5EF4-FFF2-40B4-BE49-F238E27FC236}">
                <a16:creationId xmlns:a16="http://schemas.microsoft.com/office/drawing/2014/main" id="{F48C6FE9-131E-D2BD-0D3D-F22F8FD98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262" y="644149"/>
            <a:ext cx="5411476" cy="5896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09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2" descr="rf-fase anágena 3">
            <a:extLst>
              <a:ext uri="{FF2B5EF4-FFF2-40B4-BE49-F238E27FC236}">
                <a16:creationId xmlns:a16="http://schemas.microsoft.com/office/drawing/2014/main" id="{8B42D061-FCBD-93F8-2243-63351509D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5837" y="607219"/>
            <a:ext cx="5122217" cy="5999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087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Uña</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b="0" i="0" u="none" strike="noStrike" dirty="0">
                <a:solidFill>
                  <a:schemeClr val="tx1"/>
                </a:solidFill>
                <a:effectLst/>
                <a:latin typeface="Aptos" panose="020B0004020202020204" pitchFamily="34" charset="0"/>
              </a:rPr>
              <a:t>La uña es una estructura anatómica esencial ubicada en las extremidades de los dedos de las manos y los pies en los seres humanos. Las uñas tienen funciones importantes en la protección de los tejidos subyacentes, la mejora de la sensibilidad táctil y la manipulación de objetos pequeños.</a:t>
            </a:r>
          </a:p>
          <a:p>
            <a:pPr algn="just"/>
            <a:r>
              <a:rPr lang="es-CL" dirty="0">
                <a:solidFill>
                  <a:schemeClr val="tx1"/>
                </a:solidFill>
                <a:latin typeface="Aptos" panose="020B0004020202020204" pitchFamily="34" charset="0"/>
              </a:rPr>
              <a:t>L</a:t>
            </a:r>
            <a:r>
              <a:rPr lang="es-CL" b="0" i="0" u="none" strike="noStrike" dirty="0">
                <a:solidFill>
                  <a:schemeClr val="tx1"/>
                </a:solidFill>
                <a:effectLst/>
                <a:latin typeface="Aptos" panose="020B0004020202020204" pitchFamily="34" charset="0"/>
              </a:rPr>
              <a:t>as uñas están compuestas principalmente por queratina, una proteína fibrosa que también se encuentra en la epidermis, el cabello y otras estructuras cutáneas.</a:t>
            </a:r>
            <a:endParaRPr lang="es-CL" dirty="0">
              <a:solidFill>
                <a:schemeClr val="tx1"/>
              </a:solidFill>
              <a:latin typeface="Aptos" panose="020B0004020202020204" pitchFamily="34" charset="0"/>
            </a:endParaRPr>
          </a:p>
          <a:p>
            <a:endParaRPr lang="es-CL" dirty="0"/>
          </a:p>
        </p:txBody>
      </p:sp>
    </p:spTree>
    <p:extLst>
      <p:ext uri="{BB962C8B-B14F-4D97-AF65-F5344CB8AC3E}">
        <p14:creationId xmlns:p14="http://schemas.microsoft.com/office/powerpoint/2010/main" val="104919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Imagen 4">
            <a:extLst>
              <a:ext uri="{FF2B5EF4-FFF2-40B4-BE49-F238E27FC236}">
                <a16:creationId xmlns:a16="http://schemas.microsoft.com/office/drawing/2014/main" id="{E29D74CC-C96E-648A-CF31-14EEF1960160}"/>
              </a:ext>
            </a:extLst>
          </p:cNvPr>
          <p:cNvPicPr>
            <a:picLocks noChangeAspect="1"/>
          </p:cNvPicPr>
          <p:nvPr/>
        </p:nvPicPr>
        <p:blipFill>
          <a:blip r:embed="rId3"/>
          <a:stretch>
            <a:fillRect/>
          </a:stretch>
        </p:blipFill>
        <p:spPr>
          <a:xfrm>
            <a:off x="1332854" y="680538"/>
            <a:ext cx="9045980" cy="5908260"/>
          </a:xfrm>
          <a:prstGeom prst="rect">
            <a:avLst/>
          </a:prstGeom>
        </p:spPr>
      </p:pic>
    </p:spTree>
    <p:extLst>
      <p:ext uri="{BB962C8B-B14F-4D97-AF65-F5344CB8AC3E}">
        <p14:creationId xmlns:p14="http://schemas.microsoft.com/office/powerpoint/2010/main" val="2844608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Queratinocito</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solidFill>
                  <a:srgbClr val="353F44"/>
                </a:solidFill>
                <a:effectLst/>
                <a:latin typeface="Aptos" panose="020B0004020202020204" pitchFamily="34" charset="0"/>
              </a:rPr>
              <a:t>Es una </a:t>
            </a:r>
            <a:r>
              <a:rPr lang="es-CL" dirty="0" err="1">
                <a:solidFill>
                  <a:srgbClr val="353F44"/>
                </a:solidFill>
                <a:effectLst/>
                <a:latin typeface="Aptos" panose="020B0004020202020204" pitchFamily="34" charset="0"/>
              </a:rPr>
              <a:t>célula</a:t>
            </a:r>
            <a:r>
              <a:rPr lang="es-CL" dirty="0">
                <a:solidFill>
                  <a:srgbClr val="353F44"/>
                </a:solidFill>
                <a:effectLst/>
                <a:latin typeface="Aptos" panose="020B0004020202020204" pitchFamily="34" charset="0"/>
              </a:rPr>
              <a:t> puramente epitelial que constituye el 90% del epitelio plano estratificado. Se denomina queratinocito porque, a lo largo de su desarrollo, mientras es empujado desde la base del epitelio hacia los estratos superiores por el crecimiento de nuevas células, se va cargando de queratina. Su crecimiento y </a:t>
            </a:r>
            <a:r>
              <a:rPr lang="es-CL" dirty="0" err="1">
                <a:solidFill>
                  <a:srgbClr val="353F44"/>
                </a:solidFill>
                <a:effectLst/>
                <a:latin typeface="Aptos" panose="020B0004020202020204" pitchFamily="34" charset="0"/>
              </a:rPr>
              <a:t>diferenciación</a:t>
            </a:r>
            <a:r>
              <a:rPr lang="es-CL" dirty="0">
                <a:solidFill>
                  <a:srgbClr val="353F44"/>
                </a:solidFill>
                <a:effectLst/>
                <a:latin typeface="Aptos" panose="020B0004020202020204" pitchFamily="34" charset="0"/>
              </a:rPr>
              <a:t> </a:t>
            </a:r>
            <a:r>
              <a:rPr lang="es-CL" dirty="0" err="1">
                <a:solidFill>
                  <a:srgbClr val="353F44"/>
                </a:solidFill>
                <a:effectLst/>
                <a:latin typeface="Aptos" panose="020B0004020202020204" pitchFamily="34" charset="0"/>
              </a:rPr>
              <a:t>están</a:t>
            </a:r>
            <a:r>
              <a:rPr lang="es-CL" dirty="0">
                <a:solidFill>
                  <a:srgbClr val="353F44"/>
                </a:solidFill>
                <a:effectLst/>
                <a:latin typeface="Aptos" panose="020B0004020202020204" pitchFamily="34" charset="0"/>
              </a:rPr>
              <a:t> influenciados por diversas citocinas, entre ellas: el factor de crecimiento </a:t>
            </a:r>
            <a:r>
              <a:rPr lang="es-CL" dirty="0" err="1">
                <a:solidFill>
                  <a:srgbClr val="353F44"/>
                </a:solidFill>
                <a:effectLst/>
                <a:latin typeface="Aptos" panose="020B0004020202020204" pitchFamily="34" charset="0"/>
              </a:rPr>
              <a:t>epidérmico</a:t>
            </a:r>
            <a:r>
              <a:rPr lang="es-CL" dirty="0">
                <a:solidFill>
                  <a:srgbClr val="353F44"/>
                </a:solidFill>
                <a:effectLst/>
                <a:latin typeface="Aptos" panose="020B0004020202020204" pitchFamily="34" charset="0"/>
              </a:rPr>
              <a:t> (EGF) y la interleucina-1 (IL-1), que </a:t>
            </a:r>
            <a:r>
              <a:rPr lang="es-CL" dirty="0" err="1">
                <a:solidFill>
                  <a:srgbClr val="353F44"/>
                </a:solidFill>
                <a:effectLst/>
                <a:latin typeface="Aptos" panose="020B0004020202020204" pitchFamily="34" charset="0"/>
              </a:rPr>
              <a:t>actúan</a:t>
            </a:r>
            <a:r>
              <a:rPr lang="es-CL" dirty="0">
                <a:solidFill>
                  <a:srgbClr val="353F44"/>
                </a:solidFill>
                <a:effectLst/>
                <a:latin typeface="Aptos" panose="020B0004020202020204" pitchFamily="34" charset="0"/>
              </a:rPr>
              <a:t> como estimulantes, y el factor transfor- mador del crecimiento (TGF), que suprime su </a:t>
            </a:r>
            <a:r>
              <a:rPr lang="es-CL" dirty="0" err="1">
                <a:solidFill>
                  <a:srgbClr val="353F44"/>
                </a:solidFill>
                <a:effectLst/>
                <a:latin typeface="Aptos" panose="020B0004020202020204" pitchFamily="34" charset="0"/>
              </a:rPr>
              <a:t>proliferación</a:t>
            </a:r>
            <a:r>
              <a:rPr lang="es-CL" dirty="0">
                <a:solidFill>
                  <a:srgbClr val="353F44"/>
                </a:solidFill>
                <a:effectLst/>
                <a:latin typeface="Aptos" panose="020B0004020202020204" pitchFamily="34" charset="0"/>
              </a:rPr>
              <a:t> y </a:t>
            </a:r>
            <a:r>
              <a:rPr lang="es-CL" dirty="0" err="1">
                <a:solidFill>
                  <a:srgbClr val="353F44"/>
                </a:solidFill>
                <a:effectLst/>
                <a:latin typeface="Aptos" panose="020B0004020202020204" pitchFamily="34" charset="0"/>
              </a:rPr>
              <a:t>diferenciación</a:t>
            </a:r>
            <a:r>
              <a:rPr lang="es-CL" dirty="0">
                <a:solidFill>
                  <a:srgbClr val="353F44"/>
                </a:solidFill>
                <a:effectLst/>
                <a:latin typeface="Aptos" panose="020B0004020202020204" pitchFamily="34" charset="0"/>
              </a:rPr>
              <a:t>.</a:t>
            </a:r>
            <a:endParaRPr lang="es-CL" dirty="0">
              <a:latin typeface="Aptos" panose="020B0004020202020204" pitchFamily="34" charset="0"/>
            </a:endParaRPr>
          </a:p>
          <a:p>
            <a:endParaRPr lang="es-CL" dirty="0"/>
          </a:p>
        </p:txBody>
      </p:sp>
    </p:spTree>
    <p:extLst>
      <p:ext uri="{BB962C8B-B14F-4D97-AF65-F5344CB8AC3E}">
        <p14:creationId xmlns:p14="http://schemas.microsoft.com/office/powerpoint/2010/main" val="2815723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7" name="Imagen 6">
            <a:extLst>
              <a:ext uri="{FF2B5EF4-FFF2-40B4-BE49-F238E27FC236}">
                <a16:creationId xmlns:a16="http://schemas.microsoft.com/office/drawing/2014/main" id="{C93403AF-4B15-693F-F3E1-AC440B24D515}"/>
              </a:ext>
            </a:extLst>
          </p:cNvPr>
          <p:cNvPicPr>
            <a:picLocks noChangeAspect="1"/>
          </p:cNvPicPr>
          <p:nvPr/>
        </p:nvPicPr>
        <p:blipFill>
          <a:blip r:embed="rId3"/>
          <a:stretch>
            <a:fillRect/>
          </a:stretch>
        </p:blipFill>
        <p:spPr>
          <a:xfrm>
            <a:off x="2559050" y="714534"/>
            <a:ext cx="6693438" cy="5756116"/>
          </a:xfrm>
          <a:prstGeom prst="rect">
            <a:avLst/>
          </a:prstGeom>
        </p:spPr>
      </p:pic>
    </p:spTree>
    <p:extLst>
      <p:ext uri="{BB962C8B-B14F-4D97-AF65-F5344CB8AC3E}">
        <p14:creationId xmlns:p14="http://schemas.microsoft.com/office/powerpoint/2010/main" val="934676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Queratinización</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marL="0" indent="0" algn="just">
              <a:buNone/>
            </a:pPr>
            <a:r>
              <a:rPr lang="es-CL" dirty="0">
                <a:effectLst/>
                <a:latin typeface="Aptos" panose="020B0004020202020204" pitchFamily="34" charset="0"/>
              </a:rPr>
              <a:t>Los queratinocitos germinan en el estrato basal de la epidermis, pero luego ascienden formando los estratos espinosos, granuloso, </a:t>
            </a:r>
            <a:r>
              <a:rPr lang="es-CL" dirty="0" err="1">
                <a:effectLst/>
                <a:latin typeface="Aptos" panose="020B0004020202020204" pitchFamily="34" charset="0"/>
              </a:rPr>
              <a:t>lúcido</a:t>
            </a:r>
            <a:r>
              <a:rPr lang="es-CL" dirty="0">
                <a:effectLst/>
                <a:latin typeface="Aptos" panose="020B0004020202020204" pitchFamily="34" charset="0"/>
              </a:rPr>
              <a:t> (solamente en las palmas y plantas) y </a:t>
            </a:r>
            <a:r>
              <a:rPr lang="es-CL" dirty="0" err="1">
                <a:effectLst/>
                <a:latin typeface="Aptos" panose="020B0004020202020204" pitchFamily="34" charset="0"/>
              </a:rPr>
              <a:t>córneo</a:t>
            </a:r>
            <a:r>
              <a:rPr lang="es-CL" dirty="0">
                <a:effectLst/>
                <a:latin typeface="Aptos" panose="020B0004020202020204" pitchFamily="34" charset="0"/>
              </a:rPr>
              <a:t> . A medida que se produce este ascenso, el queratinocito va aumentando su contenido de queratina hasta que la </a:t>
            </a:r>
            <a:r>
              <a:rPr lang="es-CL" dirty="0" err="1">
                <a:effectLst/>
                <a:latin typeface="Aptos" panose="020B0004020202020204" pitchFamily="34" charset="0"/>
              </a:rPr>
              <a:t>célula</a:t>
            </a:r>
            <a:r>
              <a:rPr lang="es-CL" dirty="0">
                <a:effectLst/>
                <a:latin typeface="Aptos" panose="020B0004020202020204" pitchFamily="34" charset="0"/>
              </a:rPr>
              <a:t> se aplana, muere y finalmente se des- prende. Este ciclo o tiempo de </a:t>
            </a:r>
            <a:r>
              <a:rPr lang="es-CL" dirty="0" err="1">
                <a:effectLst/>
                <a:latin typeface="Aptos" panose="020B0004020202020204" pitchFamily="34" charset="0"/>
              </a:rPr>
              <a:t>tránsito</a:t>
            </a:r>
            <a:r>
              <a:rPr lang="es-CL" dirty="0">
                <a:effectLst/>
                <a:latin typeface="Aptos" panose="020B0004020202020204" pitchFamily="34" charset="0"/>
              </a:rPr>
              <a:t> </a:t>
            </a:r>
            <a:r>
              <a:rPr lang="es-CL" dirty="0" err="1">
                <a:effectLst/>
                <a:latin typeface="Aptos" panose="020B0004020202020204" pitchFamily="34" charset="0"/>
              </a:rPr>
              <a:t>epidérmico</a:t>
            </a:r>
            <a:r>
              <a:rPr lang="es-CL" dirty="0">
                <a:effectLst/>
                <a:latin typeface="Aptos" panose="020B0004020202020204" pitchFamily="34" charset="0"/>
              </a:rPr>
              <a:t> dura 35-50 </a:t>
            </a:r>
            <a:r>
              <a:rPr lang="es-CL" dirty="0" err="1">
                <a:effectLst/>
                <a:latin typeface="Aptos" panose="020B0004020202020204" pitchFamily="34" charset="0"/>
              </a:rPr>
              <a:t>días</a:t>
            </a:r>
            <a:r>
              <a:rPr lang="es-CL" dirty="0">
                <a:effectLst/>
                <a:latin typeface="Aptos" panose="020B0004020202020204" pitchFamily="34" charset="0"/>
              </a:rPr>
              <a:t> y se conoce como </a:t>
            </a:r>
            <a:r>
              <a:rPr lang="es-CL" dirty="0" err="1">
                <a:effectLst/>
                <a:latin typeface="Aptos" panose="020B0004020202020204" pitchFamily="34" charset="0"/>
              </a:rPr>
              <a:t>queratinización</a:t>
            </a:r>
            <a:r>
              <a:rPr lang="es-CL" dirty="0">
                <a:effectLst/>
                <a:latin typeface="Aptos" panose="020B0004020202020204" pitchFamily="34" charset="0"/>
              </a:rPr>
              <a:t>.</a:t>
            </a:r>
            <a:endParaRPr lang="es-CL" dirty="0">
              <a:latin typeface="Aptos" panose="020B0004020202020204" pitchFamily="34" charset="0"/>
            </a:endParaRPr>
          </a:p>
          <a:p>
            <a:endParaRPr lang="es-CL" dirty="0"/>
          </a:p>
        </p:txBody>
      </p:sp>
    </p:spTree>
    <p:extLst>
      <p:ext uri="{BB962C8B-B14F-4D97-AF65-F5344CB8AC3E}">
        <p14:creationId xmlns:p14="http://schemas.microsoft.com/office/powerpoint/2010/main" val="880709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Imagen 4">
            <a:extLst>
              <a:ext uri="{FF2B5EF4-FFF2-40B4-BE49-F238E27FC236}">
                <a16:creationId xmlns:a16="http://schemas.microsoft.com/office/drawing/2014/main" id="{C3BD260D-32BE-CDF7-0CF6-219C8D790263}"/>
              </a:ext>
            </a:extLst>
          </p:cNvPr>
          <p:cNvPicPr>
            <a:picLocks noChangeAspect="1"/>
          </p:cNvPicPr>
          <p:nvPr/>
        </p:nvPicPr>
        <p:blipFill>
          <a:blip r:embed="rId3"/>
          <a:stretch>
            <a:fillRect/>
          </a:stretch>
        </p:blipFill>
        <p:spPr>
          <a:xfrm>
            <a:off x="2021076" y="583447"/>
            <a:ext cx="8149848" cy="6062202"/>
          </a:xfrm>
          <a:prstGeom prst="rect">
            <a:avLst/>
          </a:prstGeom>
        </p:spPr>
      </p:pic>
    </p:spTree>
    <p:extLst>
      <p:ext uri="{BB962C8B-B14F-4D97-AF65-F5344CB8AC3E}">
        <p14:creationId xmlns:p14="http://schemas.microsoft.com/office/powerpoint/2010/main" val="582082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Glándulas Sebáceas</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Cualquiera de las numerosas estructuras saculares de la dermis, localizadas en todo el cuerpo, en relación con el pelo corporal, especialmente abundantes en el cuello cabelludo, cara, ano, nariz, boca y oído externo. </a:t>
            </a:r>
          </a:p>
          <a:p>
            <a:pPr algn="just"/>
            <a:r>
              <a:rPr lang="es-CL" dirty="0"/>
              <a:t>Cada glándula está formada por un conducto único, que surge de un grupo de alveolos ovales. Los conductos de la mayor parte de las glándulas se abren en los folículos pilosos, aunque algunos lo hacen en la superficie cutánea.</a:t>
            </a:r>
          </a:p>
          <a:p>
            <a:pPr algn="just"/>
            <a:r>
              <a:rPr lang="es-CL" dirty="0"/>
              <a:t>El sebo segregado tiene la función de lubricar el pelo y la piel que rodea a la glándula y ayuda a evitar la evaporación del sudor.</a:t>
            </a:r>
          </a:p>
          <a:p>
            <a:endParaRPr lang="es-CL" dirty="0"/>
          </a:p>
        </p:txBody>
      </p:sp>
    </p:spTree>
    <p:extLst>
      <p:ext uri="{BB962C8B-B14F-4D97-AF65-F5344CB8AC3E}">
        <p14:creationId xmlns:p14="http://schemas.microsoft.com/office/powerpoint/2010/main" val="3558092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2" descr="Proteína GATA6 como potencial diana para el tratamiento del acné">
            <a:extLst>
              <a:ext uri="{FF2B5EF4-FFF2-40B4-BE49-F238E27FC236}">
                <a16:creationId xmlns:a16="http://schemas.microsoft.com/office/drawing/2014/main" id="{E601A872-6B80-B27A-D9E9-85AA82F1C639}"/>
              </a:ext>
            </a:extLst>
          </p:cNvPr>
          <p:cNvPicPr>
            <a:picLocks noGrp="1" noChangeAspect="1" noChangeArrowheads="1"/>
          </p:cNvPicPr>
          <p:nvPr>
            <p:ph idx="1"/>
          </p:nvPr>
        </p:nvPicPr>
        <p:blipFill rotWithShape="1">
          <a:blip r:embed="rId3">
            <a:alphaModFix amt="90000"/>
            <a:extLst>
              <a:ext uri="{28A0092B-C50C-407E-A947-70E740481C1C}">
                <a14:useLocalDpi xmlns:a14="http://schemas.microsoft.com/office/drawing/2010/main" val="0"/>
              </a:ext>
            </a:extLst>
          </a:blip>
          <a:srcRect t="12201" r="1" b="1812"/>
          <a:stretch/>
        </p:blipFill>
        <p:spPr bwMode="auto">
          <a:xfrm>
            <a:off x="449451" y="944282"/>
            <a:ext cx="9943800" cy="521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015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Imagen 4">
            <a:extLst>
              <a:ext uri="{FF2B5EF4-FFF2-40B4-BE49-F238E27FC236}">
                <a16:creationId xmlns:a16="http://schemas.microsoft.com/office/drawing/2014/main" id="{FDB48BD3-227B-FD84-3D48-2F6C682CFF62}"/>
              </a:ext>
            </a:extLst>
          </p:cNvPr>
          <p:cNvPicPr>
            <a:picLocks noChangeAspect="1"/>
          </p:cNvPicPr>
          <p:nvPr/>
        </p:nvPicPr>
        <p:blipFill rotWithShape="1">
          <a:blip r:embed="rId3"/>
          <a:srcRect l="7084" t="2500" r="8638" b="3125"/>
          <a:stretch/>
        </p:blipFill>
        <p:spPr>
          <a:xfrm>
            <a:off x="3162185" y="557940"/>
            <a:ext cx="5867629" cy="6054752"/>
          </a:xfrm>
          <a:prstGeom prst="rect">
            <a:avLst/>
          </a:prstGeom>
        </p:spPr>
      </p:pic>
    </p:spTree>
    <p:extLst>
      <p:ext uri="{BB962C8B-B14F-4D97-AF65-F5344CB8AC3E}">
        <p14:creationId xmlns:p14="http://schemas.microsoft.com/office/powerpoint/2010/main" val="273551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El Sebo</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normAutofit fontScale="92500" lnSpcReduction="20000"/>
          </a:bodyPr>
          <a:lstStyle/>
          <a:p>
            <a:pPr algn="just"/>
            <a:r>
              <a:rPr lang="es-CL" dirty="0"/>
              <a:t>El sebo está compuesto por varios tipos de </a:t>
            </a:r>
            <a:r>
              <a:rPr lang="es-CL" dirty="0" err="1"/>
              <a:t>lípidos</a:t>
            </a:r>
            <a:r>
              <a:rPr lang="es-CL" dirty="0"/>
              <a:t>: triglicéridos, ésteres céreos, escualeno, ésteres del colesterol y colesterol. Esta composición varía con la edad; así́ el colesterol y triglicéridos se encuentran en mayor proporción en niños mientras que el escualeno y los ésteres céreos aumentan considerablemente a partir de la pubertad. </a:t>
            </a:r>
          </a:p>
          <a:p>
            <a:pPr algn="just"/>
            <a:r>
              <a:rPr lang="es-CL" dirty="0"/>
              <a:t>Sus funciones están en relación con su capacidad emoliente, lubricante, fungistática y bacteriostática. </a:t>
            </a:r>
          </a:p>
          <a:p>
            <a:pPr algn="just"/>
            <a:r>
              <a:rPr lang="es-CL" dirty="0"/>
              <a:t>La regulación de la secreción es totalmente hormonal, interviniendo en su estimulación los andrógenos, tanto gonadales, especialmente testosterona, como suprarrenales, del tipo de la dehidroepiandrosterona. Por el contrario, los estrógenos inhiben su secreción.</a:t>
            </a:r>
          </a:p>
          <a:p>
            <a:endParaRPr lang="es-CL" dirty="0"/>
          </a:p>
        </p:txBody>
      </p:sp>
    </p:spTree>
    <p:extLst>
      <p:ext uri="{BB962C8B-B14F-4D97-AF65-F5344CB8AC3E}">
        <p14:creationId xmlns:p14="http://schemas.microsoft.com/office/powerpoint/2010/main" val="1524284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Glándulas Sudoríparas</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normAutofit lnSpcReduction="10000"/>
          </a:bodyPr>
          <a:lstStyle/>
          <a:p>
            <a:pPr algn="just"/>
            <a:r>
              <a:rPr lang="es-CL" dirty="0">
                <a:solidFill>
                  <a:schemeClr val="tx1"/>
                </a:solidFill>
                <a:latin typeface=""/>
              </a:rPr>
              <a:t>La glándula sudorípara es una glándula que está situada en la dermis reticular e hipodermis y consta de largos y delgados tubos, cerrados por el extremo inferior, donde se juntan formando un ovillo.</a:t>
            </a:r>
          </a:p>
          <a:p>
            <a:pPr algn="just"/>
            <a:r>
              <a:rPr lang="es-CL" dirty="0">
                <a:solidFill>
                  <a:schemeClr val="tx1"/>
                </a:solidFill>
                <a:latin typeface=""/>
              </a:rPr>
              <a:t>Por los poros que se abren al exterior segregan el sudor, grasa sebácea líquida y una textura parecida a la orina.</a:t>
            </a:r>
          </a:p>
          <a:p>
            <a:pPr algn="just"/>
            <a:r>
              <a:rPr lang="es-CL" dirty="0">
                <a:solidFill>
                  <a:schemeClr val="tx1"/>
                </a:solidFill>
                <a:latin typeface=""/>
              </a:rPr>
              <a:t>Las glándulas sudoríparas se dividen en dos grupos: ecrinas y apocrinas</a:t>
            </a:r>
          </a:p>
          <a:p>
            <a:pPr algn="just"/>
            <a:r>
              <a:rPr lang="es-CL" b="0" i="0" u="none" strike="noStrike" dirty="0">
                <a:solidFill>
                  <a:schemeClr val="tx1"/>
                </a:solidFill>
                <a:effectLst/>
                <a:latin typeface=""/>
              </a:rPr>
              <a:t>Existen unas 600 glándulas sudoríparas por centímetro cuadrado de </a:t>
            </a:r>
            <a:r>
              <a:rPr lang="es-CL" dirty="0">
                <a:solidFill>
                  <a:schemeClr val="tx1"/>
                </a:solidFill>
                <a:latin typeface=""/>
              </a:rPr>
              <a:t>piel</a:t>
            </a:r>
            <a:r>
              <a:rPr lang="es-CL" b="0" i="0" u="none" strike="noStrike" dirty="0">
                <a:solidFill>
                  <a:schemeClr val="tx1"/>
                </a:solidFill>
                <a:effectLst/>
                <a:latin typeface=""/>
              </a:rPr>
              <a:t>, con mayor concentración en palmas de las manos, plantas de los pies y región frontal de la cara.</a:t>
            </a:r>
            <a:endParaRPr lang="es-CL" dirty="0">
              <a:solidFill>
                <a:schemeClr val="tx1"/>
              </a:solidFill>
              <a:latin typeface=""/>
            </a:endParaRPr>
          </a:p>
          <a:p>
            <a:endParaRPr lang="es-CL" dirty="0"/>
          </a:p>
        </p:txBody>
      </p:sp>
    </p:spTree>
    <p:extLst>
      <p:ext uri="{BB962C8B-B14F-4D97-AF65-F5344CB8AC3E}">
        <p14:creationId xmlns:p14="http://schemas.microsoft.com/office/powerpoint/2010/main" val="3340544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1" y="0"/>
            <a:ext cx="12261225" cy="6896939"/>
          </a:xfrm>
          <a:prstGeom prst="rect">
            <a:avLst/>
          </a:prstGeom>
        </p:spPr>
      </p:pic>
      <p:pic>
        <p:nvPicPr>
          <p:cNvPr id="5122" name="Picture 2" descr="Diferencias entre glándulas sudoríparas ecrinas y apocrinas| Driosec">
            <a:extLst>
              <a:ext uri="{FF2B5EF4-FFF2-40B4-BE49-F238E27FC236}">
                <a16:creationId xmlns:a16="http://schemas.microsoft.com/office/drawing/2014/main" id="{7D4421B1-8F53-8BB7-D328-C4A1E4855D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122" y="1029561"/>
            <a:ext cx="9597756" cy="4798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106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Ecrinas</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dirty="0"/>
              <a:t>Están localizadas en toda la superficie corporal, excepto en clítoris, labios menores, glande y superficie interna de prepucio, y suponen unos tres millones de unidades sudoríparas que predominan en palmas, plantas, frente y axilas. </a:t>
            </a:r>
          </a:p>
          <a:p>
            <a:pPr algn="just"/>
            <a:r>
              <a:rPr lang="es-CL" dirty="0"/>
              <a:t>Tiene como funciones mantener el pH de la superficie cutánea y la temperatura corporal. El principal estímulo para la secreción sudoral es el calor.</a:t>
            </a:r>
          </a:p>
          <a:p>
            <a:pPr algn="just"/>
            <a:r>
              <a:rPr lang="es-CL" dirty="0"/>
              <a:t>Las glándulas sudoríparas ecrinas se encuentran en la mayor parte del cuerpo y se abren directamente sobre la superficie de la piel.</a:t>
            </a:r>
          </a:p>
          <a:p>
            <a:endParaRPr lang="es-CL" dirty="0"/>
          </a:p>
        </p:txBody>
      </p:sp>
    </p:spTree>
    <p:extLst>
      <p:ext uri="{BB962C8B-B14F-4D97-AF65-F5344CB8AC3E}">
        <p14:creationId xmlns:p14="http://schemas.microsoft.com/office/powerpoint/2010/main" val="25362288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Apocrinas</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normAutofit lnSpcReduction="10000"/>
          </a:bodyPr>
          <a:lstStyle/>
          <a:p>
            <a:pPr algn="just"/>
            <a:r>
              <a:rPr lang="es-CL" dirty="0"/>
              <a:t>Localizan en areolas, monte pubiano, labios menores, prepucio, escroto, </a:t>
            </a:r>
            <a:r>
              <a:rPr lang="es-CL" dirty="0" err="1"/>
              <a:t>región</a:t>
            </a:r>
            <a:r>
              <a:rPr lang="es-CL" dirty="0"/>
              <a:t> periumbilical y perianal, conducto auditivo externo (glándulas ceruminosas), </a:t>
            </a:r>
            <a:r>
              <a:rPr lang="es-CL" dirty="0" err="1"/>
              <a:t>párpados</a:t>
            </a:r>
            <a:r>
              <a:rPr lang="es-CL" dirty="0"/>
              <a:t> (glándulas de Moll) y, a veces, en cara y cuero cabelludo. Producen una secreción de </a:t>
            </a:r>
            <a:r>
              <a:rPr lang="es-CL" dirty="0" err="1"/>
              <a:t>función</a:t>
            </a:r>
            <a:r>
              <a:rPr lang="es-CL" dirty="0"/>
              <a:t> desconocida, aunque cuando se encuentra en la superficie cutánea, y se descompone por bacterias, </a:t>
            </a:r>
            <a:r>
              <a:rPr lang="es-CL" dirty="0" err="1"/>
              <a:t>actúa</a:t>
            </a:r>
            <a:r>
              <a:rPr lang="es-CL" dirty="0"/>
              <a:t> como feromona, que es una sustancia olorosa. </a:t>
            </a:r>
          </a:p>
          <a:p>
            <a:pPr algn="just"/>
            <a:r>
              <a:rPr lang="es-CL" dirty="0"/>
              <a:t>La secreción apocrina es continua y en </a:t>
            </a:r>
            <a:r>
              <a:rPr lang="es-CL" dirty="0" err="1"/>
              <a:t>pequeña</a:t>
            </a:r>
            <a:r>
              <a:rPr lang="es-CL" dirty="0"/>
              <a:t> cantidad pero, en determinadas situaciones, como miedo o dolor, o en inducción </a:t>
            </a:r>
            <a:r>
              <a:rPr lang="es-CL" dirty="0" err="1"/>
              <a:t>farmacológica</a:t>
            </a:r>
            <a:r>
              <a:rPr lang="es-CL" dirty="0"/>
              <a:t>, como la que produce la adrenalina, hay descargas </a:t>
            </a:r>
            <a:r>
              <a:rPr lang="es-CL" dirty="0" err="1"/>
              <a:t>simpáticas</a:t>
            </a:r>
            <a:r>
              <a:rPr lang="es-CL" dirty="0"/>
              <a:t> </a:t>
            </a:r>
            <a:r>
              <a:rPr lang="es-CL" dirty="0" err="1"/>
              <a:t>adrenérgicas</a:t>
            </a:r>
            <a:r>
              <a:rPr lang="es-CL" dirty="0"/>
              <a:t> que contraen las células mioepiteliales y se produce una secreción inmediata y en mayor cantidad. </a:t>
            </a:r>
          </a:p>
          <a:p>
            <a:endParaRPr lang="es-CL" dirty="0"/>
          </a:p>
        </p:txBody>
      </p:sp>
    </p:spTree>
    <p:extLst>
      <p:ext uri="{BB962C8B-B14F-4D97-AF65-F5344CB8AC3E}">
        <p14:creationId xmlns:p14="http://schemas.microsoft.com/office/powerpoint/2010/main" val="2097008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Imagen 4">
            <a:extLst>
              <a:ext uri="{FF2B5EF4-FFF2-40B4-BE49-F238E27FC236}">
                <a16:creationId xmlns:a16="http://schemas.microsoft.com/office/drawing/2014/main" id="{67AB320C-1911-2F49-2538-79DC44BAEC25}"/>
              </a:ext>
            </a:extLst>
          </p:cNvPr>
          <p:cNvPicPr>
            <a:picLocks noChangeAspect="1"/>
          </p:cNvPicPr>
          <p:nvPr/>
        </p:nvPicPr>
        <p:blipFill rotWithShape="1">
          <a:blip r:embed="rId3"/>
          <a:srcRect b="3453"/>
          <a:stretch/>
        </p:blipFill>
        <p:spPr>
          <a:xfrm>
            <a:off x="3017542" y="666764"/>
            <a:ext cx="6156916" cy="5850271"/>
          </a:xfrm>
          <a:prstGeom prst="rect">
            <a:avLst/>
          </a:prstGeom>
        </p:spPr>
      </p:pic>
    </p:spTree>
    <p:extLst>
      <p:ext uri="{BB962C8B-B14F-4D97-AF65-F5344CB8AC3E}">
        <p14:creationId xmlns:p14="http://schemas.microsoft.com/office/powerpoint/2010/main" val="1388721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6146" name="Picture 2" descr="49 Frases Motivadoras para Inspirar a los Niños - PEREDA">
            <a:extLst>
              <a:ext uri="{FF2B5EF4-FFF2-40B4-BE49-F238E27FC236}">
                <a16:creationId xmlns:a16="http://schemas.microsoft.com/office/drawing/2014/main" id="{889AF519-B14C-8D63-2D12-A5A1EC79D0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518"/>
          <a:stretch/>
        </p:blipFill>
        <p:spPr bwMode="auto">
          <a:xfrm>
            <a:off x="1258315" y="1181745"/>
            <a:ext cx="9675370" cy="4494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606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Pelo</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sz="2800" dirty="0"/>
              <a:t>Son estructuras queratinizadas situadas en casi toda la superficie de la piel (excepto palmas, plantas, labios, pezones, partes de genitales externos y extremos distales de los dedos) y que asientan en una invaginación epidérmica. Tienen dos partes claramente diferenciadas: tallo y raíz o folículos piloso. </a:t>
            </a:r>
          </a:p>
          <a:p>
            <a:endParaRPr lang="es-CL" dirty="0"/>
          </a:p>
        </p:txBody>
      </p:sp>
    </p:spTree>
    <p:extLst>
      <p:ext uri="{BB962C8B-B14F-4D97-AF65-F5344CB8AC3E}">
        <p14:creationId xmlns:p14="http://schemas.microsoft.com/office/powerpoint/2010/main" val="1356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5" name="Picture 2" descr="Anatomía y función del folículo piloso - Mejor con Salud">
            <a:extLst>
              <a:ext uri="{FF2B5EF4-FFF2-40B4-BE49-F238E27FC236}">
                <a16:creationId xmlns:a16="http://schemas.microsoft.com/office/drawing/2014/main" id="{4EE201FF-953A-83BF-21F8-409D28E78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298" y="648545"/>
            <a:ext cx="8426827" cy="5797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81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2" name="Título 1">
            <a:extLst>
              <a:ext uri="{FF2B5EF4-FFF2-40B4-BE49-F238E27FC236}">
                <a16:creationId xmlns:a16="http://schemas.microsoft.com/office/drawing/2014/main" id="{74A7D87C-420C-7AD8-1B7E-E6FFDA675A08}"/>
              </a:ext>
            </a:extLst>
          </p:cNvPr>
          <p:cNvSpPr>
            <a:spLocks noGrp="1"/>
          </p:cNvSpPr>
          <p:nvPr>
            <p:ph type="title"/>
          </p:nvPr>
        </p:nvSpPr>
        <p:spPr/>
        <p:txBody>
          <a:bodyPr/>
          <a:lstStyle/>
          <a:p>
            <a:pPr algn="ctr"/>
            <a:r>
              <a:rPr lang="es-CL" dirty="0"/>
              <a:t>¿Qué es la queratinización?</a:t>
            </a:r>
          </a:p>
        </p:txBody>
      </p:sp>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b="0" i="0" u="none" strike="noStrike" dirty="0">
                <a:solidFill>
                  <a:srgbClr val="4A4A4A"/>
                </a:solidFill>
                <a:effectLst/>
                <a:highlight>
                  <a:srgbClr val="FFFFFF"/>
                </a:highlight>
                <a:latin typeface="Aptos" panose="020B0004020202020204" pitchFamily="34" charset="0"/>
              </a:rPr>
              <a:t>La queratinización es un proceso biológico esencial que ocurre en la epidermis, la capa más externa de la piel. Este proceso implica la transformación de las células epidérmicas, conocidas como queratinocitos, en células completamente diferenciadas y llenas de queratina, una proteína fibrosa resistente que proporciona a la piel su capacidad para resistir lesiones y desgaste, además de formar una barrera eficaz contra la penetración de sustancias extrañas y la pérdida de agua.</a:t>
            </a:r>
            <a:endParaRPr lang="es-CL" dirty="0">
              <a:latin typeface="Aptos" panose="020B0004020202020204" pitchFamily="34" charset="0"/>
            </a:endParaRPr>
          </a:p>
        </p:txBody>
      </p:sp>
    </p:spTree>
    <p:extLst>
      <p:ext uri="{BB962C8B-B14F-4D97-AF65-F5344CB8AC3E}">
        <p14:creationId xmlns:p14="http://schemas.microsoft.com/office/powerpoint/2010/main" val="1890316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pic>
        <p:nvPicPr>
          <p:cNvPr id="1028" name="Picture 4" descr="Queratinización epidérmica - ScienceDirect">
            <a:extLst>
              <a:ext uri="{FF2B5EF4-FFF2-40B4-BE49-F238E27FC236}">
                <a16:creationId xmlns:a16="http://schemas.microsoft.com/office/drawing/2014/main" id="{0A1FE7C7-3F2B-C232-26B1-2472BB175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825" y="589014"/>
            <a:ext cx="8786839" cy="589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968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0" y="1"/>
            <a:ext cx="12192000" cy="6858000"/>
          </a:xfrm>
          <a:prstGeom prst="rect">
            <a:avLst/>
          </a:prstGeom>
        </p:spPr>
      </p:pic>
      <p:sp>
        <p:nvSpPr>
          <p:cNvPr id="3" name="Marcador de contenido 2">
            <a:extLst>
              <a:ext uri="{FF2B5EF4-FFF2-40B4-BE49-F238E27FC236}">
                <a16:creationId xmlns:a16="http://schemas.microsoft.com/office/drawing/2014/main" id="{F7DAB795-8521-2978-C46D-6EB83A4DB5DC}"/>
              </a:ext>
            </a:extLst>
          </p:cNvPr>
          <p:cNvSpPr>
            <a:spLocks noGrp="1"/>
          </p:cNvSpPr>
          <p:nvPr>
            <p:ph idx="1"/>
          </p:nvPr>
        </p:nvSpPr>
        <p:spPr/>
        <p:txBody>
          <a:bodyPr/>
          <a:lstStyle/>
          <a:p>
            <a:pPr algn="just"/>
            <a:r>
              <a:rPr lang="es-CL" i="0" strike="noStrike" dirty="0">
                <a:effectLst/>
                <a:highlight>
                  <a:srgbClr val="FFFFFF"/>
                </a:highlight>
                <a:latin typeface="Aptos" panose="020B0004020202020204" pitchFamily="34" charset="0"/>
              </a:rPr>
              <a:t>Cuando el proceso de queratinización se altera o se desequilibra, puede dar lugar a diversas enfermedades y trastornos de la piel. Por ejemplo, en condiciones como la </a:t>
            </a:r>
            <a:r>
              <a:rPr lang="es-CL" i="0" strike="noStrike" dirty="0" err="1">
                <a:effectLst/>
                <a:latin typeface="Aptos" panose="020B0004020202020204" pitchFamily="34" charset="0"/>
              </a:rPr>
              <a:t>psoriaris</a:t>
            </a:r>
            <a:r>
              <a:rPr lang="es-CL" i="0" strike="noStrike" dirty="0">
                <a:effectLst/>
                <a:highlight>
                  <a:srgbClr val="FFFFFF"/>
                </a:highlight>
                <a:latin typeface="Aptos" panose="020B0004020202020204" pitchFamily="34" charset="0"/>
              </a:rPr>
              <a:t> y la </a:t>
            </a:r>
            <a:r>
              <a:rPr lang="es-CL" i="0" strike="noStrike" dirty="0">
                <a:effectLst/>
                <a:latin typeface="Aptos" panose="020B0004020202020204" pitchFamily="34" charset="0"/>
              </a:rPr>
              <a:t>dermatitis atópica</a:t>
            </a:r>
            <a:r>
              <a:rPr lang="es-CL" i="0" strike="noStrike" dirty="0">
                <a:effectLst/>
                <a:highlight>
                  <a:srgbClr val="FFFFFF"/>
                </a:highlight>
                <a:latin typeface="Aptos" panose="020B0004020202020204" pitchFamily="34" charset="0"/>
              </a:rPr>
              <a:t>, la queratinización puede ser excesiva o anormal, lo que resulta en la formación de placas de piel engrosada y escamosa. En otros casos, como en la ictiosis, un trastorno genético, el proceso de queratinización puede ser insuficiente, llevando a la formación de piel seca y escamosa.</a:t>
            </a:r>
            <a:endParaRPr lang="es-CL" dirty="0">
              <a:latin typeface="Aptos" panose="020B0004020202020204" pitchFamily="34" charset="0"/>
            </a:endParaRPr>
          </a:p>
        </p:txBody>
      </p:sp>
    </p:spTree>
    <p:extLst>
      <p:ext uri="{BB962C8B-B14F-4D97-AF65-F5344CB8AC3E}">
        <p14:creationId xmlns:p14="http://schemas.microsoft.com/office/powerpoint/2010/main" val="3955858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BC0BCE-DA63-2CA9-47B2-DF3F8B25BF42}"/>
              </a:ext>
            </a:extLst>
          </p:cNvPr>
          <p:cNvPicPr>
            <a:picLocks noChangeAspect="1"/>
          </p:cNvPicPr>
          <p:nvPr/>
        </p:nvPicPr>
        <p:blipFill>
          <a:blip r:embed="rId2"/>
          <a:stretch>
            <a:fillRect/>
          </a:stretch>
        </p:blipFill>
        <p:spPr>
          <a:xfrm>
            <a:off x="-20666" y="-11624"/>
            <a:ext cx="12212666" cy="6869625"/>
          </a:xfrm>
          <a:prstGeom prst="rect">
            <a:avLst/>
          </a:prstGeom>
        </p:spPr>
      </p:pic>
      <p:pic>
        <p:nvPicPr>
          <p:cNvPr id="2050" name="Picture 2" descr="Psoriasis - TeachMePaediatrics">
            <a:extLst>
              <a:ext uri="{FF2B5EF4-FFF2-40B4-BE49-F238E27FC236}">
                <a16:creationId xmlns:a16="http://schemas.microsoft.com/office/drawing/2014/main" id="{C5FFB062-DCF3-FB9E-4FFA-D008B8B236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615" y="1444184"/>
            <a:ext cx="8034673" cy="4499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00845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2003</TotalTime>
  <Words>1586</Words>
  <Application>Microsoft Macintosh PowerPoint</Application>
  <PresentationFormat>Panorámica</PresentationFormat>
  <Paragraphs>51</Paragraphs>
  <Slides>36</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Aptos</vt:lpstr>
      <vt:lpstr>Aptos Display</vt:lpstr>
      <vt:lpstr>Arial</vt:lpstr>
      <vt:lpstr>Open Sans</vt:lpstr>
      <vt:lpstr>Tema de Office</vt:lpstr>
      <vt:lpstr>Anexos Cutáneos</vt:lpstr>
      <vt:lpstr>Folículo Piloso</vt:lpstr>
      <vt:lpstr>Presentación de PowerPoint</vt:lpstr>
      <vt:lpstr>Pelo</vt:lpstr>
      <vt:lpstr>Presentación de PowerPoint</vt:lpstr>
      <vt:lpstr>¿Qué es la queratinización?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Fase Anágena</vt:lpstr>
      <vt:lpstr>Presentación de PowerPoint</vt:lpstr>
      <vt:lpstr>Fase Catágena</vt:lpstr>
      <vt:lpstr>Presentación de PowerPoint</vt:lpstr>
      <vt:lpstr>Fase Telógena</vt:lpstr>
      <vt:lpstr>Presentación de PowerPoint</vt:lpstr>
      <vt:lpstr>Presentación de PowerPoint</vt:lpstr>
      <vt:lpstr>Uña</vt:lpstr>
      <vt:lpstr>Presentación de PowerPoint</vt:lpstr>
      <vt:lpstr>Queratinocito</vt:lpstr>
      <vt:lpstr>Presentación de PowerPoint</vt:lpstr>
      <vt:lpstr>Queratinización</vt:lpstr>
      <vt:lpstr>Presentación de PowerPoint</vt:lpstr>
      <vt:lpstr>Glándulas Sebáceas</vt:lpstr>
      <vt:lpstr>Presentación de PowerPoint</vt:lpstr>
      <vt:lpstr>El Sebo</vt:lpstr>
      <vt:lpstr>Glándulas Sudoríparas</vt:lpstr>
      <vt:lpstr>Presentación de PowerPoint</vt:lpstr>
      <vt:lpstr>Ecrinas</vt:lpstr>
      <vt:lpstr>Apocrinas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Alvaro Maturana Muñoz</dc:creator>
  <cp:lastModifiedBy>Alvaro Maturana Muñoz</cp:lastModifiedBy>
  <cp:revision>1</cp:revision>
  <dcterms:created xsi:type="dcterms:W3CDTF">2024-05-17T13:16:07Z</dcterms:created>
  <dcterms:modified xsi:type="dcterms:W3CDTF">2024-05-18T22:39:58Z</dcterms:modified>
</cp:coreProperties>
</file>