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8" r:id="rId20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5"/>
    <p:restoredTop sz="94648"/>
  </p:normalViewPr>
  <p:slideViewPr>
    <p:cSldViewPr snapToGrid="0">
      <p:cViewPr>
        <p:scale>
          <a:sx n="99" d="100"/>
          <a:sy n="99" d="100"/>
        </p:scale>
        <p:origin x="824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73163-796E-DDDA-C7B9-F8AA8A9EA4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709A58-8880-B388-DCFC-20D5131146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84E800-D8CB-BF29-4376-5B5173A3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671CCC-784A-F3AC-0F76-AD28986FC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DAD802-B35F-F2B4-0423-7FBE4ABEC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36349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25D55-D56C-0FD8-9F37-CAA31DEE6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DB45B8-AD1D-85DE-9E68-BDA553AFCC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04E006-C127-84CE-CAC0-B4A9A144E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6216D1-67A9-1820-4FBC-23614DB75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5FEE4D-AE20-966D-1FD8-8F254508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799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D0396CB-1BED-F230-4B9B-49624A6D8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B55EA08-EB03-42A3-E649-60F96DCE4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131C74-6A46-351B-1AEF-8757B9645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1BC878-2A22-10FE-8845-F698231A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F08009-CBD5-8738-3337-F6915362A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512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4ADBE-06AA-35BE-7147-2B0ADDCF4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B1C39D-A176-0F9E-3C9D-DD9E6912A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B20D05-383B-96C6-CFDB-78E18A340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59FAFD-4059-8B34-FE7B-ED70162FF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BD7ED2-62C5-A5A7-776F-6C2876A5E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2017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2F6B12-833F-6D0E-8B56-E514276B9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A43DBB-300A-D0C4-4117-F20CA6528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9AF05C-FE5A-2434-8010-548DCBC39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9D9B8F-D6BE-392D-1190-ACA232226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C2E0DD-9058-D818-990A-69DB77CE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48180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420DD-F315-E28F-1C0C-0F0DC507F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103B71-6D74-46FD-E616-B6A5A73861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FCC2188-BC01-84C8-A894-0BD598F60A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6C59B85-C187-A9DC-019D-523E764AE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8015EF-FFF4-5A5A-030C-EE7F46C4B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6CF390-478D-3606-3392-C84F55AF4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7508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A925A9-113D-302B-BCAE-6B8C9F2F2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A28001-CA63-181F-7C1E-10C8F7EE4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7412068-E88D-8C16-6017-34B5FA41A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DF79314-48BA-52F1-446E-C9C13A55AF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9E8832-3DE8-9EB7-5114-5D236BAC9B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C98BD87-B186-C190-E950-334D5F51A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7CDADE7-4D55-DBF8-D20B-48F764370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580A1D8-955D-8FD4-B642-51F408F7F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76242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02913A-8273-391C-A976-08853467E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D8E484F-011F-F23B-8CBF-B76782959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6CCA4A8-27A4-051F-BB64-82EB551E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1018196-1381-4215-1052-07B8F154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6700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9D07BAD-AFC0-4955-CB86-14CF884C2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CD38CB4-342E-1ED3-FE01-7E3255E5B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E588770-9A07-6754-D346-06484D25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1523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5638BA-03F1-76E5-A382-65CDD6B4C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6FE489-C494-8D9D-B89A-0A0E2AAA3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A4F54B7-5B2F-21AF-6683-5A3F40FC1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B7272E-BFB0-5401-F09E-B819E8C05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0C6162-4F64-D69B-48B3-E1183F49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CD7C35-A328-B957-4E04-53AE15922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26825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3A1E74-57D4-AA78-DEE4-DAEC3B6FD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F0D1CDE-B676-8366-9DE0-E32BB62157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06A71E-C54E-2518-2BF2-167D04F9A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A27802D-1BE7-1F91-2E51-F1B0764DD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063B50-BF6E-DBC9-C54B-C0656C387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9E918-2025-F5F2-2BE3-ECBDFE482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3768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D6D1AB2-4991-2A92-522B-3F1FB7442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D12DD7-6380-3D2D-52A5-ACAC445E7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7524EB-DB9B-9C3D-E843-F6244BCAEB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38A66D-E924-A049-BFDE-F9C6AADD42E0}" type="datetimeFigureOut">
              <a:rPr lang="es-CL" smtClean="0"/>
              <a:t>29-05-24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636DBF-A504-18A0-E00D-CC60859B3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5ED87B-3DB3-75D1-4F7F-044E0F772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4D3221-25F6-3B4F-AE34-0A7647AED7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092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B9D2F5-0475-1695-CA7F-8A5BD28A6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EB7253D-9501-1035-91EE-B77DBD0E4E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L" dirty="0"/>
              <a:t>Etapas de la Piel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9012DC-B7C6-A7EF-0678-7FFD2ACDB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/>
          <a:p>
            <a:r>
              <a:rPr lang="es-CL" dirty="0"/>
              <a:t>Docente: Álvaro Maturana Muñoz</a:t>
            </a:r>
          </a:p>
        </p:txBody>
      </p:sp>
    </p:spTree>
    <p:extLst>
      <p:ext uri="{BB962C8B-B14F-4D97-AF65-F5344CB8AC3E}">
        <p14:creationId xmlns:p14="http://schemas.microsoft.com/office/powerpoint/2010/main" val="2495151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De los 60 a los 79 años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97451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CL" dirty="0"/>
              <a:t>La capacidad natural de la piel para producir lípidos disminuye, con el resultado de sequedad, deshidratación y más arrugas.</a:t>
            </a:r>
          </a:p>
          <a:p>
            <a:pPr algn="just"/>
            <a:r>
              <a:rPr lang="es-CL" dirty="0"/>
              <a:t>La regeneración de la piel declina y llega a adelgazarse crecientemente, con el resultado de una pérdida de volumen y una pérdida de densidad. También se deteriora la capacidad de cicatrización.</a:t>
            </a:r>
          </a:p>
          <a:p>
            <a:pPr algn="just"/>
            <a:r>
              <a:rPr lang="es-CL" dirty="0"/>
              <a:t>Aumenta la sensibilidad a los rayos UV y la piel es propensa a la  hiperpigmentación (por ejemplo, manchas seniles).</a:t>
            </a:r>
          </a:p>
          <a:p>
            <a:endParaRPr lang="es-CL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7F0638E-2299-0F8A-82C2-778224225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41" y="2055813"/>
            <a:ext cx="4485570" cy="321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279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De los 80 años en adelante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33811" cy="4351338"/>
          </a:xfrm>
        </p:spPr>
        <p:txBody>
          <a:bodyPr/>
          <a:lstStyle/>
          <a:p>
            <a:pPr algn="just"/>
            <a:r>
              <a:rPr lang="es-CL" dirty="0"/>
              <a:t>Desde el final de la década de los 70 en adelante, la función inmunitaria de la piel se reduce, haciendo que sea más vulnerable a la infección.</a:t>
            </a:r>
          </a:p>
          <a:p>
            <a:endParaRPr lang="es-CL" dirty="0"/>
          </a:p>
        </p:txBody>
      </p:sp>
      <p:pic>
        <p:nvPicPr>
          <p:cNvPr id="5" name="Picture 2" descr="El secreto del cerebro de los 'superancianos' que siguen teniendo la mente  muy ágil">
            <a:extLst>
              <a:ext uri="{FF2B5EF4-FFF2-40B4-BE49-F238E27FC236}">
                <a16:creationId xmlns:a16="http://schemas.microsoft.com/office/drawing/2014/main" id="{F0A6FE95-578E-AE43-9E73-F169F12BE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278" y="1825625"/>
            <a:ext cx="3829717" cy="376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630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¿Qué causa el envejecimiento de la piel?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L" dirty="0"/>
              <a:t>El envejecimiento de la piel está causado por una combinación de factores diferentes, tanto internos como externos. El conocimiento del modo en que los factores internos y externos afectan a la estructura y la función de la piel puede contribuir a optimizar las elecciones del cuidado de la piel.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08276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Factores internos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CL" dirty="0"/>
              <a:t>Un aporte sanguíneo más deficiente significa que se desplazan menos oxígeno y menos nutrientes a la superficie de la piel, con resultado de un tono más apagado.  </a:t>
            </a:r>
          </a:p>
          <a:p>
            <a:pPr algn="just"/>
            <a:r>
              <a:rPr lang="es-CL" dirty="0"/>
              <a:t>La menor actividad de las glándulas sebáceas y sudoríparas da lugar a un debilitamiento de la película hidrolipídica, con el resultado de una piel seca. Lea más en sequedad inducida por la edad.  </a:t>
            </a:r>
          </a:p>
          <a:p>
            <a:pPr algn="just"/>
            <a:r>
              <a:rPr lang="es-CL" dirty="0"/>
              <a:t>La reducción de la producción de estrógenos después de la menopausia, en combinación con la disminución de la regeneración celular, afecta a la estructura de la piel facial femenina. </a:t>
            </a:r>
          </a:p>
          <a:p>
            <a:pPr algn="just"/>
            <a:r>
              <a:rPr lang="es-CL" dirty="0"/>
              <a:t>La genética desempeña también un papel clave en el modo en que la piel envejece. Nuestra etnia, género y el tipo de piel con los que nacemos marcan una diferencia en la rapidez de aparición de los signos de envejecimiento en la superficie cutánea.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31273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D2A7199-C3BD-E7AF-D3AE-1D40D28A1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097" y="719972"/>
            <a:ext cx="8791759" cy="562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256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71B3BA4-DA45-D0E7-A704-79D58C9EA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645" y="671456"/>
            <a:ext cx="9062701" cy="580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839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Factores externos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L" dirty="0"/>
              <a:t>No obstante, la buena noticia es que más del 80% del envejecimiento de la piel está causado por factores externos sobre los cuales es posible influir:</a:t>
            </a:r>
          </a:p>
          <a:p>
            <a:pPr algn="just"/>
            <a:r>
              <a:rPr lang="es-CL" dirty="0"/>
              <a:t>Factores medioambientales: Exposición a los rayos UV, cambios climáticos y contaminación atmosférica. </a:t>
            </a:r>
          </a:p>
          <a:p>
            <a:pPr algn="just"/>
            <a:r>
              <a:rPr lang="es-CL" dirty="0"/>
              <a:t>Factores de estilo de vida: Tabaquismo, alcohol, nutrición, estrés y falta de cuidado apropiado de la piel.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770325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 err="1"/>
              <a:t>Fotoenvejecimiento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L" dirty="0"/>
              <a:t>Fotodaño es un término en el que englobamos todas aquellas lesiones cutáneas que se producen por la interacción de la piel con los rayos del sol (tanto ultravioletas como infrarrojos) a lo largo del tiempo.</a:t>
            </a:r>
          </a:p>
          <a:p>
            <a:pPr algn="just"/>
            <a:r>
              <a:rPr lang="es-CL" dirty="0"/>
              <a:t>Son lesiones muy características que ocurren en la piel expuesta al sol de forma intensa durante largos periodos de tiempo, y que no aparecen en la piel no expuesta o </a:t>
            </a:r>
            <a:r>
              <a:rPr lang="es-CL" dirty="0" err="1"/>
              <a:t>fotoprotegida</a:t>
            </a:r>
            <a:r>
              <a:rPr lang="es-CL" dirty="0"/>
              <a:t>, siendo independientes de los cambios por el envejecimiento propio del paso del tiempo.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34905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pic>
        <p:nvPicPr>
          <p:cNvPr id="5" name="Picture 2" descr="fotodaño">
            <a:extLst>
              <a:ext uri="{FF2B5EF4-FFF2-40B4-BE49-F238E27FC236}">
                <a16:creationId xmlns:a16="http://schemas.microsoft.com/office/drawing/2014/main" id="{486A09D1-B6FD-3C77-7E5E-57ACBA091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156" y="741568"/>
            <a:ext cx="5605687" cy="562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154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927B77F-0D16-C2F8-7C94-FABF7963C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" y="1"/>
            <a:ext cx="12187603" cy="6855527"/>
          </a:xfrm>
          <a:prstGeom prst="rect">
            <a:avLst/>
          </a:prstGeom>
        </p:spPr>
      </p:pic>
      <p:pic>
        <p:nvPicPr>
          <p:cNvPr id="1026" name="Picture 2" descr="The Importance of Wearing Sunscreen Everyday: Michael Kurzman, MD: General  &amp; Cosmetic Dermatology">
            <a:extLst>
              <a:ext uri="{FF2B5EF4-FFF2-40B4-BE49-F238E27FC236}">
                <a16:creationId xmlns:a16="http://schemas.microsoft.com/office/drawing/2014/main" id="{B8B0E55A-914A-597D-A464-900082797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42" y="428621"/>
            <a:ext cx="8098642" cy="539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299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/>
              <a:t>Piel de bebé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02003" cy="435133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 espesor de la piel del bebé es sólo 1/5  del espesor de la piel del adulto.</a:t>
            </a:r>
          </a:p>
          <a:p>
            <a:pPr algn="just"/>
            <a:r>
              <a:rPr lang="es-CL" sz="2800" dirty="0">
                <a:latin typeface="Calibri" panose="020F0502020204030204" pitchFamily="34" charset="0"/>
                <a:cs typeface="Calibri" panose="020F0502020204030204" pitchFamily="34" charset="0"/>
              </a:rPr>
              <a:t>La capa más externa de la epidermis es delgada y menos compacta.</a:t>
            </a:r>
          </a:p>
          <a:p>
            <a:pPr algn="just"/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Las glándulas sudoríparas y sebáceas son menos activas por lo que el manto hidrolipídico es más débil</a:t>
            </a:r>
          </a:p>
          <a:p>
            <a:pPr algn="just"/>
            <a:r>
              <a:rPr lang="es-CL" sz="2800" dirty="0">
                <a:latin typeface="Calibri" panose="020F0502020204030204" pitchFamily="34" charset="0"/>
                <a:cs typeface="Calibri" panose="020F0502020204030204" pitchFamily="34" charset="0"/>
              </a:rPr>
              <a:t>Menos resistente y </a:t>
            </a:r>
            <a:r>
              <a:rPr lang="es-CL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mas</a:t>
            </a:r>
            <a:r>
              <a:rPr lang="es-CL" sz="2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sensible</a:t>
            </a:r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factores químicos, físicos y microorganismos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CL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Propensa a la desecación y mas sensible a los rayos UV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CL" sz="2800" dirty="0">
                <a:latin typeface="Calibri" panose="020F0502020204030204" pitchFamily="34" charset="0"/>
                <a:cs typeface="Calibri" panose="020F0502020204030204" pitchFamily="34" charset="0"/>
              </a:rPr>
              <a:t>Melanocitos menos activos en su acción de defensa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CL" sz="2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Termorregulan</a:t>
            </a:r>
            <a:r>
              <a:rPr lang="es-CL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ineficazmente debido a su superficie más grande, glándulas sudoríparas menos activas, la circulación cutánea se adapta más lentamente.</a:t>
            </a:r>
          </a:p>
          <a:p>
            <a:endParaRPr lang="es-CL" dirty="0"/>
          </a:p>
        </p:txBody>
      </p:sp>
      <p:pic>
        <p:nvPicPr>
          <p:cNvPr id="5" name="Picture 6" descr="Cuidados de la piel del bebé | ISDIN | ISDIN">
            <a:extLst>
              <a:ext uri="{FF2B5EF4-FFF2-40B4-BE49-F238E27FC236}">
                <a16:creationId xmlns:a16="http://schemas.microsoft.com/office/drawing/2014/main" id="{4C93E635-B1BB-693D-E7AF-19B8795C2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7226"/>
          <a:stretch/>
        </p:blipFill>
        <p:spPr bwMode="auto">
          <a:xfrm>
            <a:off x="8087933" y="1825625"/>
            <a:ext cx="3465618" cy="360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793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Piel de los niños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86848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los 4 años de edad, la piel y sus anexos están un poco más maduros. No obstante, la piel de los niños es todavía más delgada y tiene menos pigmentación que la piel del adulto. </a:t>
            </a:r>
          </a:p>
          <a:p>
            <a:pPr algn="just"/>
            <a:endParaRPr lang="es-CL" sz="28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piel joven es especialmente sensible a la radiación UV. </a:t>
            </a:r>
          </a:p>
          <a:p>
            <a:pPr algn="just"/>
            <a:endParaRPr lang="es-CL" sz="28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los 12 años de edad, la estructura y la función de la piel del niño corresponden a las del adulto.</a:t>
            </a:r>
          </a:p>
          <a:p>
            <a:endParaRPr lang="es-CL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7D4F1A5-A84C-9CEB-6BA3-23CC7B9CA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7" r="12992"/>
          <a:stretch/>
        </p:blipFill>
        <p:spPr bwMode="auto">
          <a:xfrm>
            <a:off x="8063247" y="2044264"/>
            <a:ext cx="3081062" cy="320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686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Piel de los adolescentes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89879" cy="4351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Los cambios hormonales de la pubertad pueden producir efectos sobre la piel, especialmente sobre la cara, los hombros, el pecho y la espalda. El incremento de la producción de sebo y la alteración del desprendimiento de los </a:t>
            </a:r>
            <a:r>
              <a:rPr lang="es-CL" sz="2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corneocitos</a:t>
            </a:r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puede dar lugar a que la piel llegue a ser grasa y con tendencia al acné.</a:t>
            </a:r>
          </a:p>
          <a:p>
            <a:pPr algn="just"/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Esto suele desaparecer a medida que el adolescente madure, aunque en algunos casos, especialmente en mujeres, el acné puede extenderse hasta la edad mediana y más allá.</a:t>
            </a:r>
            <a:endParaRPr lang="es-C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CL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992C857-44C7-829D-E0CE-D7F6D6103B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 r="3149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185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Durante los 20 a los 29 años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02003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Aunque la genética, el estilo de vida y el entorno determinarán la etapa en la cual la epider</a:t>
            </a:r>
            <a:r>
              <a:rPr lang="es-CL" sz="2800" dirty="0">
                <a:latin typeface="Calibri" panose="020F0502020204030204" pitchFamily="34" charset="0"/>
                <a:cs typeface="Calibri" panose="020F0502020204030204" pitchFamily="34" charset="0"/>
              </a:rPr>
              <a:t>mis</a:t>
            </a:r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y la dermis comienzan a adelgazarse, a partir de los 25 años de edad pueden aparecer los primeros signos de envejecimiento, habitualmente en forma de finas líneas.</a:t>
            </a:r>
          </a:p>
          <a:p>
            <a:pPr algn="just"/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"Cuando la piel comienza a adelgazarse, la función de su barrera y su protección natural frente a los rayos UV también se reducen gradualmente."</a:t>
            </a:r>
          </a:p>
          <a:p>
            <a:pPr algn="just"/>
            <a:r>
              <a:rPr lang="es-CL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masa de colágeno y la flexibilidad también empiezan a descender a una tasa de aproximadamente 1% por año.</a:t>
            </a:r>
          </a:p>
          <a:p>
            <a:endParaRPr lang="es-CL" dirty="0"/>
          </a:p>
        </p:txBody>
      </p:sp>
      <p:pic>
        <p:nvPicPr>
          <p:cNvPr id="5" name="Picture 2" descr="16 cosas de belleza que debes hacer entre los 20 y los 30 años | Vogue  España">
            <a:extLst>
              <a:ext uri="{FF2B5EF4-FFF2-40B4-BE49-F238E27FC236}">
                <a16:creationId xmlns:a16="http://schemas.microsoft.com/office/drawing/2014/main" id="{2B4245D5-D01E-7EEF-4F2F-E57176A639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3" r="5081" b="2"/>
          <a:stretch/>
        </p:blipFill>
        <p:spPr bwMode="auto">
          <a:xfrm>
            <a:off x="8246115" y="2055813"/>
            <a:ext cx="3236888" cy="336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930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Durante los 30 a los 39 años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5175" cy="4351338"/>
          </a:xfrm>
        </p:spPr>
        <p:txBody>
          <a:bodyPr/>
          <a:lstStyle/>
          <a:p>
            <a:pPr algn="just"/>
            <a:r>
              <a:rPr lang="es-CL" dirty="0"/>
              <a:t>La función barrera cutánea se debilita cada vez más.</a:t>
            </a:r>
          </a:p>
          <a:p>
            <a:pPr algn="just"/>
            <a:r>
              <a:rPr lang="es-CL" dirty="0"/>
              <a:t>Los procesos metabólicos de las células comienzan a declinar.</a:t>
            </a:r>
          </a:p>
          <a:p>
            <a:pPr algn="just"/>
            <a:r>
              <a:rPr lang="es-CL" dirty="0"/>
              <a:t>Aumenta la pérdida de humedad de la piel.</a:t>
            </a:r>
          </a:p>
          <a:p>
            <a:pPr algn="just"/>
            <a:r>
              <a:rPr lang="es-CL" dirty="0"/>
              <a:t>Se reduce la elasticidad cutánea.</a:t>
            </a:r>
          </a:p>
          <a:p>
            <a:endParaRPr lang="es-CL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5685F4F-4B1C-C6F3-05FD-DE83D35A9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7471" y="2494915"/>
            <a:ext cx="4340818" cy="277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154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71E231-F5FE-CCFC-8E4E-F683941E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dirty="0"/>
              <a:t>De los 40 a 59 años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br>
              <a:rPr lang="es-CL" dirty="0"/>
            </a:br>
            <a:r>
              <a:rPr lang="es-CL" b="1" dirty="0"/>
              <a:t>Epidermis: </a:t>
            </a:r>
            <a:r>
              <a:rPr lang="es-CL" dirty="0"/>
              <a:t>Se pierde la disposición ordenada de las capas individuales de la epidermis. Se forman menos células, las células existentes se retraen y las capas superiores de la piel llegan a adelgazarse. Esto puede dar lugar a: un incremento de la aspereza y la sequedad.  Zonas de hiperpigmentación (conocidas como manchas seniles). Deterioro de la curación de heridas e incremento del riesgo de infección cutánea.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479273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6676"/>
            <a:ext cx="10515600" cy="476028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CL" b="1" dirty="0"/>
              <a:t>Dermis: </a:t>
            </a:r>
            <a:r>
              <a:rPr lang="es-CL" dirty="0"/>
              <a:t>Los tejidos conectivos en la capa media de la piel pierden su estructura fibrosa y su capacidad para fijar agua. En consecuencia, las fibras elásticas degeneran dando lugar a una pérdida de fuerza y elasticidad y a la aparición de arrugas.</a:t>
            </a:r>
          </a:p>
          <a:p>
            <a:pPr marL="0" indent="0" algn="just">
              <a:buNone/>
            </a:pPr>
            <a:endParaRPr lang="es-CL" dirty="0"/>
          </a:p>
          <a:p>
            <a:pPr algn="just"/>
            <a:r>
              <a:rPr lang="es-CL" dirty="0"/>
              <a:t>También se observa una disminución gradual del desarrollo de vasos sanguíneos en la dermis. Esta estructura proporciona nutrientes a la epidermis, de manera que sin nutrición ambas capas y las conexiones entre ellas llegan a adelgazarse y a aplanarse, con el resultado de una pérdida de densidad y firmeza en la piel, clásico en mujeres postmenopáusicas. La reducción de la circulación sanguínea causa también una pérdida de luminosidad. La piel puede aparecer más apagada y pueden observarse algunos capilares quebrados.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45464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6B7352-DA07-D538-59CC-8ED1EBA8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8067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79278-78F1-1224-E370-0B9F5C3F5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5163"/>
            <a:ext cx="10515600" cy="1986521"/>
          </a:xfrm>
        </p:spPr>
        <p:txBody>
          <a:bodyPr/>
          <a:lstStyle/>
          <a:p>
            <a:pPr algn="just"/>
            <a:r>
              <a:rPr lang="es-CL" b="1" dirty="0"/>
              <a:t>Tejido subcutáneo: </a:t>
            </a:r>
            <a:r>
              <a:rPr lang="es-CL" dirty="0"/>
              <a:t>La capa más profunda, de tejido graso, se reduce gradualmente, con el resultado de pérdida de volumen y pérdida de densidad. La energía de la piel también se reduce y la piel llega a ser menos adaptable a la presión.</a:t>
            </a:r>
          </a:p>
          <a:p>
            <a:endParaRPr lang="es-CL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4EC49B5-F1D1-8050-56D2-7FC2CD478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858" y="2648113"/>
            <a:ext cx="4444283" cy="375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3796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1174</Words>
  <Application>Microsoft Macintosh PowerPoint</Application>
  <PresentationFormat>Panorámica</PresentationFormat>
  <Paragraphs>54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Tema de Office</vt:lpstr>
      <vt:lpstr>Etapas de la Piel</vt:lpstr>
      <vt:lpstr>Piel de bebé</vt:lpstr>
      <vt:lpstr>Piel de los niños</vt:lpstr>
      <vt:lpstr>Piel de los adolescentes</vt:lpstr>
      <vt:lpstr>Durante los 20 a los 29 años</vt:lpstr>
      <vt:lpstr>Durante los 30 a los 39 años</vt:lpstr>
      <vt:lpstr>De los 40 a 59 años</vt:lpstr>
      <vt:lpstr>Presentación de PowerPoint</vt:lpstr>
      <vt:lpstr>Presentación de PowerPoint</vt:lpstr>
      <vt:lpstr>De los 60 a los 79 años</vt:lpstr>
      <vt:lpstr>De los 80 años en adelante</vt:lpstr>
      <vt:lpstr>¿Qué causa el envejecimiento de la piel?</vt:lpstr>
      <vt:lpstr>Factores internos</vt:lpstr>
      <vt:lpstr>Presentación de PowerPoint</vt:lpstr>
      <vt:lpstr>Presentación de PowerPoint</vt:lpstr>
      <vt:lpstr>Factores externos</vt:lpstr>
      <vt:lpstr>Fotoenvejecimiento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Alvaro Maturana Muñoz</dc:creator>
  <cp:lastModifiedBy>Alvaro Maturana Muñoz</cp:lastModifiedBy>
  <cp:revision>2</cp:revision>
  <dcterms:created xsi:type="dcterms:W3CDTF">2024-05-29T18:16:38Z</dcterms:created>
  <dcterms:modified xsi:type="dcterms:W3CDTF">2024-05-29T19:09:38Z</dcterms:modified>
</cp:coreProperties>
</file>