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embeddedFontLst>
    <p:embeddedFont>
      <p:font typeface="Play"/>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Play-bold.fntdata"/><Relationship Id="rId14" Type="http://schemas.openxmlformats.org/officeDocument/2006/relationships/font" Target="fonts/Play-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CL"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ded74e346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 name="Google Shape;94;g2ded74e346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ded74e3461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ded74e3461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g2ded74e3461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L"/>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e6b4b915ce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e6b4b915ce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g2e6b4b915ce_0_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L"/>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e0debf4e4c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e0debf4e4c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g2e0debf4e4c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L"/>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e0debf4e4c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2e0debf4e4c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g2e0debf4e4c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L"/>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e0debf4e4c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e0debf4e4c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 name="Google Shape;140;g2e0debf4e4c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L"/>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e9c9f824c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e9c9f824c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 name="Google Shape;149;g2e9c9f824c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L"/>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 name="Google Shape;157;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C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13"/>
          <p:cNvSpPr/>
          <p:nvPr/>
        </p:nvSpPr>
        <p:spPr>
          <a:xfrm>
            <a:off x="0" y="0"/>
            <a:ext cx="12191695" cy="6858000"/>
          </a:xfrm>
          <a:prstGeom prst="rect">
            <a:avLst/>
          </a:prstGeom>
          <a:solidFill>
            <a:schemeClr val="lt1"/>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89" name="Google Shape;89;p13"/>
          <p:cNvPicPr preferRelativeResize="0"/>
          <p:nvPr/>
        </p:nvPicPr>
        <p:blipFill rotWithShape="1">
          <a:blip r:embed="rId3">
            <a:alphaModFix/>
          </a:blip>
          <a:srcRect b="54051" l="0" r="0" t="0"/>
          <a:stretch/>
        </p:blipFill>
        <p:spPr>
          <a:xfrm>
            <a:off x="-1" y="10"/>
            <a:ext cx="12192001" cy="4201449"/>
          </a:xfrm>
          <a:prstGeom prst="rect">
            <a:avLst/>
          </a:prstGeom>
          <a:noFill/>
          <a:ln>
            <a:noFill/>
          </a:ln>
        </p:spPr>
      </p:pic>
      <p:sp>
        <p:nvSpPr>
          <p:cNvPr id="90" name="Google Shape;90;p13"/>
          <p:cNvSpPr txBox="1"/>
          <p:nvPr>
            <p:ph idx="1" type="subTitle"/>
          </p:nvPr>
        </p:nvSpPr>
        <p:spPr>
          <a:xfrm>
            <a:off x="795152" y="5261100"/>
            <a:ext cx="4111200" cy="484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2"/>
              </a:buClr>
              <a:buSzPts val="2000"/>
              <a:buNone/>
            </a:pPr>
            <a:r>
              <a:rPr lang="es-CL" sz="2000">
                <a:solidFill>
                  <a:schemeClr val="dk2"/>
                </a:solidFill>
              </a:rPr>
              <a:t>Docente: Veronica Matus G.</a:t>
            </a:r>
            <a:endParaRPr/>
          </a:p>
        </p:txBody>
      </p:sp>
      <p:sp>
        <p:nvSpPr>
          <p:cNvPr id="91" name="Google Shape;91;p13"/>
          <p:cNvSpPr txBox="1"/>
          <p:nvPr/>
        </p:nvSpPr>
        <p:spPr>
          <a:xfrm>
            <a:off x="109425" y="3137175"/>
            <a:ext cx="11783400" cy="94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lang="es-CL" sz="2800">
                <a:solidFill>
                  <a:schemeClr val="dk1"/>
                </a:solidFill>
              </a:rPr>
              <a:t>                </a:t>
            </a:r>
            <a:r>
              <a:rPr b="0" i="0" lang="es-CL" sz="2800" u="none" cap="none" strike="noStrike">
                <a:solidFill>
                  <a:schemeClr val="dk1"/>
                </a:solidFill>
                <a:latin typeface="Arial"/>
                <a:ea typeface="Arial"/>
                <a:cs typeface="Arial"/>
                <a:sym typeface="Arial"/>
              </a:rPr>
              <a:t>“Taller de Crecimiento Personal a Través del Tarot”.</a:t>
            </a:r>
            <a:endParaRPr b="0"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lang="es-CL" sz="2800">
                <a:solidFill>
                  <a:schemeClr val="dk1"/>
                </a:solidFill>
              </a:rPr>
              <a:t>                 Ruta de los Grandes Arquetipos - LA FUERZA</a:t>
            </a:r>
            <a:endParaRPr sz="28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4"/>
          <p:cNvPicPr preferRelativeResize="0"/>
          <p:nvPr/>
        </p:nvPicPr>
        <p:blipFill rotWithShape="1">
          <a:blip r:embed="rId3">
            <a:alphaModFix/>
          </a:blip>
          <a:srcRect b="0" l="0" r="0" t="0"/>
          <a:stretch/>
        </p:blipFill>
        <p:spPr>
          <a:xfrm>
            <a:off x="-296625" y="-47475"/>
            <a:ext cx="12192000" cy="6857999"/>
          </a:xfrm>
          <a:prstGeom prst="rect">
            <a:avLst/>
          </a:prstGeom>
          <a:noFill/>
          <a:ln>
            <a:noFill/>
          </a:ln>
        </p:spPr>
      </p:pic>
      <p:sp>
        <p:nvSpPr>
          <p:cNvPr id="97" name="Google Shape;97;p14"/>
          <p:cNvSpPr txBox="1"/>
          <p:nvPr>
            <p:ph type="title"/>
          </p:nvPr>
        </p:nvSpPr>
        <p:spPr>
          <a:xfrm>
            <a:off x="838200" y="365125"/>
            <a:ext cx="10982400" cy="981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Play"/>
              <a:buNone/>
            </a:pPr>
            <a:r>
              <a:t/>
            </a:r>
            <a:endParaRPr/>
          </a:p>
          <a:p>
            <a:pPr indent="0" lvl="0" marL="0" rtl="0" algn="ctr">
              <a:lnSpc>
                <a:spcPct val="90000"/>
              </a:lnSpc>
              <a:spcBef>
                <a:spcPts val="0"/>
              </a:spcBef>
              <a:spcAft>
                <a:spcPts val="0"/>
              </a:spcAft>
              <a:buClr>
                <a:schemeClr val="dk1"/>
              </a:buClr>
              <a:buSzPct val="100000"/>
              <a:buFont typeface="Play"/>
              <a:buNone/>
            </a:pPr>
            <a:r>
              <a:rPr lang="es-CL"/>
              <a:t>La Ruta del Desarrollo Personal </a:t>
            </a:r>
            <a:endParaRPr/>
          </a:p>
          <a:p>
            <a:pPr indent="-50800" lvl="0" marL="228600" rtl="0" algn="just">
              <a:lnSpc>
                <a:spcPct val="90000"/>
              </a:lnSpc>
              <a:spcBef>
                <a:spcPts val="1000"/>
              </a:spcBef>
              <a:spcAft>
                <a:spcPts val="0"/>
              </a:spcAft>
              <a:buClr>
                <a:schemeClr val="dk1"/>
              </a:buClr>
              <a:buSzPct val="107691"/>
              <a:buFont typeface="Arial"/>
              <a:buNone/>
            </a:pPr>
            <a:r>
              <a:t/>
            </a:r>
            <a:endParaRPr sz="2600"/>
          </a:p>
          <a:p>
            <a:pPr indent="0" lvl="0" marL="0" rtl="0" algn="ctr">
              <a:lnSpc>
                <a:spcPct val="90000"/>
              </a:lnSpc>
              <a:spcBef>
                <a:spcPts val="0"/>
              </a:spcBef>
              <a:spcAft>
                <a:spcPts val="0"/>
              </a:spcAft>
              <a:buClr>
                <a:schemeClr val="dk1"/>
              </a:buClr>
              <a:buSzPct val="100000"/>
              <a:buFont typeface="Play"/>
              <a:buNone/>
            </a:pPr>
            <a:r>
              <a:t/>
            </a:r>
            <a:endParaRPr/>
          </a:p>
        </p:txBody>
      </p:sp>
      <p:sp>
        <p:nvSpPr>
          <p:cNvPr id="98" name="Google Shape;98;p14"/>
          <p:cNvSpPr txBox="1"/>
          <p:nvPr>
            <p:ph idx="1" type="body"/>
          </p:nvPr>
        </p:nvSpPr>
        <p:spPr>
          <a:xfrm>
            <a:off x="0" y="1009600"/>
            <a:ext cx="7621500" cy="5457900"/>
          </a:xfrm>
          <a:prstGeom prst="rect">
            <a:avLst/>
          </a:prstGeom>
          <a:noFill/>
          <a:ln>
            <a:noFill/>
          </a:ln>
        </p:spPr>
        <p:txBody>
          <a:bodyPr anchorCtr="0" anchor="t" bIns="45700" lIns="91425" spcFirstLastPara="1" rIns="91425" wrap="square" tIns="45700">
            <a:normAutofit/>
          </a:bodyPr>
          <a:lstStyle/>
          <a:p>
            <a:pPr indent="0" lvl="0" marL="0" rtl="0" algn="just">
              <a:lnSpc>
                <a:spcPct val="100000"/>
              </a:lnSpc>
              <a:spcBef>
                <a:spcPts val="0"/>
              </a:spcBef>
              <a:spcAft>
                <a:spcPts val="0"/>
              </a:spcAft>
              <a:buClr>
                <a:schemeClr val="dk1"/>
              </a:buClr>
              <a:buSzPts val="2500"/>
              <a:buNone/>
            </a:pPr>
            <a:r>
              <a:rPr lang="es-CL" sz="2083"/>
              <a:t> Representa la fuerza interior, equilibrio y armonía entre lo material y lo espiritual.</a:t>
            </a:r>
            <a:endParaRPr sz="2083"/>
          </a:p>
          <a:p>
            <a:pPr indent="0" lvl="0" marL="0" rtl="0" algn="just">
              <a:lnSpc>
                <a:spcPct val="100000"/>
              </a:lnSpc>
              <a:spcBef>
                <a:spcPts val="0"/>
              </a:spcBef>
              <a:spcAft>
                <a:spcPts val="0"/>
              </a:spcAft>
              <a:buClr>
                <a:schemeClr val="dk1"/>
              </a:buClr>
              <a:buSzPts val="2500"/>
              <a:buNone/>
            </a:pPr>
            <a:r>
              <a:rPr lang="es-CL" sz="2083"/>
              <a:t>No se trata de luchar con la fiera sino de dominarla en nuestro interior, la fuerza siempre se ve tensionada con el Mago y el Diablo, la vida siempre nos funcionara para perder el equilibrio, la era de Acuario está fundamentada en el equilibrio.</a:t>
            </a:r>
            <a:endParaRPr sz="2083"/>
          </a:p>
          <a:p>
            <a:pPr indent="0" lvl="0" marL="0" rtl="0" algn="just">
              <a:lnSpc>
                <a:spcPct val="100000"/>
              </a:lnSpc>
              <a:spcBef>
                <a:spcPts val="0"/>
              </a:spcBef>
              <a:spcAft>
                <a:spcPts val="0"/>
              </a:spcAft>
              <a:buClr>
                <a:schemeClr val="dk1"/>
              </a:buClr>
              <a:buSzPts val="2500"/>
              <a:buNone/>
            </a:pPr>
            <a:r>
              <a:t/>
            </a:r>
            <a:endParaRPr sz="2083"/>
          </a:p>
          <a:p>
            <a:pPr indent="0" lvl="0" marL="0" rtl="0" algn="just">
              <a:lnSpc>
                <a:spcPct val="100000"/>
              </a:lnSpc>
              <a:spcBef>
                <a:spcPts val="0"/>
              </a:spcBef>
              <a:spcAft>
                <a:spcPts val="0"/>
              </a:spcAft>
              <a:buClr>
                <a:schemeClr val="dk1"/>
              </a:buClr>
              <a:buSzPts val="2500"/>
              <a:buNone/>
            </a:pPr>
            <a:r>
              <a:rPr lang="es-CL" sz="2083"/>
              <a:t>El rigor -león y la misericordia- mujer están en justo equilibrio, son dos fuerzas que interactúan para lograr la multiplicidad, la fuerza y la justicia son hermanas que interactúan en conjunto, la fuerza es mágica. </a:t>
            </a:r>
            <a:endParaRPr sz="2083"/>
          </a:p>
          <a:p>
            <a:pPr indent="0" lvl="0" marL="0" rtl="0" algn="just">
              <a:lnSpc>
                <a:spcPct val="100000"/>
              </a:lnSpc>
              <a:spcBef>
                <a:spcPts val="0"/>
              </a:spcBef>
              <a:spcAft>
                <a:spcPts val="0"/>
              </a:spcAft>
              <a:buClr>
                <a:schemeClr val="dk1"/>
              </a:buClr>
              <a:buSzPts val="2500"/>
              <a:buNone/>
            </a:pPr>
            <a:r>
              <a:t/>
            </a:r>
            <a:endParaRPr sz="2083"/>
          </a:p>
          <a:p>
            <a:pPr indent="0" lvl="0" marL="0" rtl="0" algn="just">
              <a:lnSpc>
                <a:spcPct val="100000"/>
              </a:lnSpc>
              <a:spcBef>
                <a:spcPts val="0"/>
              </a:spcBef>
              <a:spcAft>
                <a:spcPts val="0"/>
              </a:spcAft>
              <a:buClr>
                <a:schemeClr val="dk1"/>
              </a:buClr>
              <a:buSzPts val="2500"/>
              <a:buNone/>
            </a:pPr>
            <a:r>
              <a:rPr lang="es-CL" sz="2083"/>
              <a:t>Es acción lo masculino- y contención lo femenino que cada uno tiene en sí mismo.</a:t>
            </a:r>
            <a:endParaRPr sz="2083"/>
          </a:p>
          <a:p>
            <a:pPr indent="0" lvl="0" marL="0" rtl="0" algn="just">
              <a:lnSpc>
                <a:spcPct val="100000"/>
              </a:lnSpc>
              <a:spcBef>
                <a:spcPts val="0"/>
              </a:spcBef>
              <a:spcAft>
                <a:spcPts val="0"/>
              </a:spcAft>
              <a:buClr>
                <a:schemeClr val="dk1"/>
              </a:buClr>
              <a:buSzPts val="2500"/>
              <a:buNone/>
            </a:pPr>
            <a:r>
              <a:t/>
            </a:r>
            <a:endParaRPr sz="2083"/>
          </a:p>
          <a:p>
            <a:pPr indent="0" lvl="0" marL="0" rtl="0" algn="just">
              <a:lnSpc>
                <a:spcPct val="100000"/>
              </a:lnSpc>
              <a:spcBef>
                <a:spcPts val="0"/>
              </a:spcBef>
              <a:spcAft>
                <a:spcPts val="0"/>
              </a:spcAft>
              <a:buClr>
                <a:schemeClr val="dk1"/>
              </a:buClr>
              <a:buSzPts val="2500"/>
              <a:buNone/>
            </a:pPr>
            <a:r>
              <a:rPr lang="es-CL" sz="2083"/>
              <a:t>Suave persuasión que el alma ofrece a la parte animal </a:t>
            </a:r>
            <a:endParaRPr sz="2083"/>
          </a:p>
        </p:txBody>
      </p:sp>
      <p:pic>
        <p:nvPicPr>
          <p:cNvPr id="99" name="Google Shape;99;p14"/>
          <p:cNvPicPr preferRelativeResize="0"/>
          <p:nvPr/>
        </p:nvPicPr>
        <p:blipFill>
          <a:blip r:embed="rId4">
            <a:alphaModFix/>
          </a:blip>
          <a:stretch>
            <a:fillRect/>
          </a:stretch>
        </p:blipFill>
        <p:spPr>
          <a:xfrm>
            <a:off x="8185675" y="1138425"/>
            <a:ext cx="2773400" cy="4476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15"/>
          <p:cNvPicPr preferRelativeResize="0"/>
          <p:nvPr/>
        </p:nvPicPr>
        <p:blipFill rotWithShape="1">
          <a:blip r:embed="rId3">
            <a:alphaModFix/>
          </a:blip>
          <a:srcRect b="0" l="0" r="0" t="0"/>
          <a:stretch/>
        </p:blipFill>
        <p:spPr>
          <a:xfrm>
            <a:off x="0" y="0"/>
            <a:ext cx="12192000" cy="6857999"/>
          </a:xfrm>
          <a:prstGeom prst="rect">
            <a:avLst/>
          </a:prstGeom>
          <a:noFill/>
          <a:ln>
            <a:noFill/>
          </a:ln>
        </p:spPr>
      </p:pic>
      <p:sp>
        <p:nvSpPr>
          <p:cNvPr id="106" name="Google Shape;106;p15"/>
          <p:cNvSpPr txBox="1"/>
          <p:nvPr>
            <p:ph type="title"/>
          </p:nvPr>
        </p:nvSpPr>
        <p:spPr>
          <a:xfrm>
            <a:off x="1410925" y="365125"/>
            <a:ext cx="10515600" cy="4971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Play"/>
              <a:buNone/>
            </a:pPr>
            <a:r>
              <a:rPr lang="es-CL"/>
              <a:t>La Fuerza</a:t>
            </a:r>
            <a:endParaRPr/>
          </a:p>
        </p:txBody>
      </p:sp>
      <p:sp>
        <p:nvSpPr>
          <p:cNvPr id="107" name="Google Shape;107;p15"/>
          <p:cNvSpPr txBox="1"/>
          <p:nvPr/>
        </p:nvSpPr>
        <p:spPr>
          <a:xfrm>
            <a:off x="1344700" y="1087625"/>
            <a:ext cx="10383300" cy="5606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2500"/>
              <a:buFont typeface="Arial"/>
              <a:buNone/>
            </a:pPr>
            <a:r>
              <a:rPr lang="es-CL" sz="2083">
                <a:solidFill>
                  <a:schemeClr val="dk1"/>
                </a:solidFill>
              </a:rPr>
              <a:t>Las </a:t>
            </a:r>
            <a:r>
              <a:rPr lang="es-CL" sz="2083">
                <a:solidFill>
                  <a:schemeClr val="dk1"/>
                </a:solidFill>
              </a:rPr>
              <a:t>propiedades</a:t>
            </a:r>
            <a:r>
              <a:rPr lang="es-CL" sz="2083">
                <a:solidFill>
                  <a:schemeClr val="dk1"/>
                </a:solidFill>
              </a:rPr>
              <a:t> son: </a:t>
            </a:r>
            <a:endParaRPr sz="2083">
              <a:solidFill>
                <a:schemeClr val="dk1"/>
              </a:solidFill>
            </a:endParaRPr>
          </a:p>
          <a:p>
            <a:pPr indent="-360920" lvl="0" marL="457200" rtl="0" algn="just">
              <a:spcBef>
                <a:spcPts val="0"/>
              </a:spcBef>
              <a:spcAft>
                <a:spcPts val="0"/>
              </a:spcAft>
              <a:buClr>
                <a:schemeClr val="dk1"/>
              </a:buClr>
              <a:buSzPts val="2084"/>
              <a:buChar char="●"/>
            </a:pPr>
            <a:r>
              <a:rPr lang="es-CL" sz="2083">
                <a:solidFill>
                  <a:schemeClr val="dk1"/>
                </a:solidFill>
              </a:rPr>
              <a:t>Periodicidad</a:t>
            </a:r>
            <a:r>
              <a:rPr lang="es-CL" sz="2083">
                <a:solidFill>
                  <a:schemeClr val="dk1"/>
                </a:solidFill>
              </a:rPr>
              <a:t>, </a:t>
            </a:r>
            <a:r>
              <a:rPr lang="es-CL" sz="2083">
                <a:solidFill>
                  <a:schemeClr val="dk1"/>
                </a:solidFill>
              </a:rPr>
              <a:t>vibración</a:t>
            </a:r>
            <a:endParaRPr sz="2083">
              <a:solidFill>
                <a:schemeClr val="dk1"/>
              </a:solidFill>
            </a:endParaRPr>
          </a:p>
          <a:p>
            <a:pPr indent="-360920" lvl="0" marL="457200" rtl="0" algn="just">
              <a:spcBef>
                <a:spcPts val="0"/>
              </a:spcBef>
              <a:spcAft>
                <a:spcPts val="0"/>
              </a:spcAft>
              <a:buClr>
                <a:schemeClr val="dk1"/>
              </a:buClr>
              <a:buSzPts val="2084"/>
              <a:buChar char="●"/>
            </a:pPr>
            <a:r>
              <a:rPr lang="es-CL" sz="2083">
                <a:solidFill>
                  <a:schemeClr val="dk1"/>
                </a:solidFill>
              </a:rPr>
              <a:t>Flujo, reflujo</a:t>
            </a:r>
            <a:endParaRPr sz="2083">
              <a:solidFill>
                <a:schemeClr val="dk1"/>
              </a:solidFill>
            </a:endParaRPr>
          </a:p>
          <a:p>
            <a:pPr indent="-360920" lvl="0" marL="457200" rtl="0" algn="just">
              <a:spcBef>
                <a:spcPts val="0"/>
              </a:spcBef>
              <a:spcAft>
                <a:spcPts val="0"/>
              </a:spcAft>
              <a:buClr>
                <a:schemeClr val="dk1"/>
              </a:buClr>
              <a:buSzPts val="2084"/>
              <a:buChar char="●"/>
            </a:pPr>
            <a:r>
              <a:rPr lang="es-CL" sz="2083">
                <a:solidFill>
                  <a:schemeClr val="dk1"/>
                </a:solidFill>
              </a:rPr>
              <a:t>Involución</a:t>
            </a:r>
            <a:r>
              <a:rPr lang="es-CL" sz="2083">
                <a:solidFill>
                  <a:schemeClr val="dk1"/>
                </a:solidFill>
              </a:rPr>
              <a:t>, </a:t>
            </a:r>
            <a:r>
              <a:rPr lang="es-CL" sz="2083">
                <a:solidFill>
                  <a:schemeClr val="dk1"/>
                </a:solidFill>
              </a:rPr>
              <a:t>evolución</a:t>
            </a:r>
            <a:endParaRPr sz="2083">
              <a:solidFill>
                <a:schemeClr val="dk1"/>
              </a:solidFill>
            </a:endParaRPr>
          </a:p>
          <a:p>
            <a:pPr indent="-360920" lvl="0" marL="457200" rtl="0" algn="just">
              <a:spcBef>
                <a:spcPts val="0"/>
              </a:spcBef>
              <a:spcAft>
                <a:spcPts val="0"/>
              </a:spcAft>
              <a:buClr>
                <a:schemeClr val="dk1"/>
              </a:buClr>
              <a:buSzPts val="2084"/>
              <a:buChar char="●"/>
            </a:pPr>
            <a:r>
              <a:rPr lang="es-CL" sz="2083">
                <a:solidFill>
                  <a:schemeClr val="dk1"/>
                </a:solidFill>
              </a:rPr>
              <a:t>Conciencia, subconciencia</a:t>
            </a:r>
            <a:endParaRPr sz="2083">
              <a:solidFill>
                <a:schemeClr val="dk1"/>
              </a:solidFill>
            </a:endParaRPr>
          </a:p>
          <a:p>
            <a:pPr indent="-360920" lvl="0" marL="457200" rtl="0" algn="just">
              <a:spcBef>
                <a:spcPts val="0"/>
              </a:spcBef>
              <a:spcAft>
                <a:spcPts val="0"/>
              </a:spcAft>
              <a:buClr>
                <a:schemeClr val="dk1"/>
              </a:buClr>
              <a:buSzPts val="2084"/>
              <a:buChar char="●"/>
            </a:pPr>
            <a:r>
              <a:rPr lang="es-CL" sz="2083">
                <a:solidFill>
                  <a:schemeClr val="dk1"/>
                </a:solidFill>
              </a:rPr>
              <a:t>Las fuerzas cósmicas de la inteligencia sobre la brutalidad.</a:t>
            </a:r>
            <a:endParaRPr sz="2083">
              <a:solidFill>
                <a:schemeClr val="dk1"/>
              </a:solidFill>
            </a:endParaRPr>
          </a:p>
          <a:p>
            <a:pPr indent="-360920" lvl="0" marL="457200" rtl="0" algn="just">
              <a:spcBef>
                <a:spcPts val="0"/>
              </a:spcBef>
              <a:spcAft>
                <a:spcPts val="0"/>
              </a:spcAft>
              <a:buClr>
                <a:schemeClr val="dk1"/>
              </a:buClr>
              <a:buSzPts val="2084"/>
              <a:buChar char="●"/>
            </a:pPr>
            <a:r>
              <a:rPr lang="es-CL" sz="2083">
                <a:solidFill>
                  <a:schemeClr val="dk1"/>
                </a:solidFill>
              </a:rPr>
              <a:t>Representada por una mujer capaz de crear y destruir.</a:t>
            </a:r>
            <a:endParaRPr sz="2083">
              <a:solidFill>
                <a:schemeClr val="dk1"/>
              </a:solidFill>
            </a:endParaRPr>
          </a:p>
          <a:p>
            <a:pPr indent="0" lvl="0" marL="0" rtl="0" algn="just">
              <a:spcBef>
                <a:spcPts val="0"/>
              </a:spcBef>
              <a:spcAft>
                <a:spcPts val="0"/>
              </a:spcAft>
              <a:buNone/>
            </a:pPr>
            <a:r>
              <a:t/>
            </a:r>
            <a:endParaRPr sz="2083">
              <a:solidFill>
                <a:schemeClr val="dk1"/>
              </a:solidFill>
            </a:endParaRPr>
          </a:p>
          <a:p>
            <a:pPr indent="0" lvl="0" marL="0" rtl="0" algn="just">
              <a:spcBef>
                <a:spcPts val="0"/>
              </a:spcBef>
              <a:spcAft>
                <a:spcPts val="0"/>
              </a:spcAft>
              <a:buNone/>
            </a:pPr>
            <a:r>
              <a:rPr lang="es-CL" sz="2083">
                <a:solidFill>
                  <a:schemeClr val="dk1"/>
                </a:solidFill>
              </a:rPr>
              <a:t>El León ha sido domesticado, el poder universal de la mujer le ayuda a mantener el dominio sobre la fuerza, unidos por el infinito.</a:t>
            </a:r>
            <a:endParaRPr sz="2083">
              <a:solidFill>
                <a:schemeClr val="dk1"/>
              </a:solidFill>
            </a:endParaRPr>
          </a:p>
          <a:p>
            <a:pPr indent="0" lvl="0" marL="0" rtl="0" algn="just">
              <a:spcBef>
                <a:spcPts val="0"/>
              </a:spcBef>
              <a:spcAft>
                <a:spcPts val="0"/>
              </a:spcAft>
              <a:buNone/>
            </a:pPr>
            <a:r>
              <a:rPr lang="es-CL" sz="2083">
                <a:solidFill>
                  <a:schemeClr val="dk1"/>
                </a:solidFill>
              </a:rPr>
              <a:t>La mujer tiene poder, fuerza y autoridad, ella también posees los 3 reinos- animal, vegetal y mineral.</a:t>
            </a:r>
            <a:endParaRPr sz="2083">
              <a:solidFill>
                <a:schemeClr val="dk1"/>
              </a:solidFill>
            </a:endParaRPr>
          </a:p>
          <a:p>
            <a:pPr indent="0" lvl="0" marL="0" rtl="0" algn="just">
              <a:spcBef>
                <a:spcPts val="0"/>
              </a:spcBef>
              <a:spcAft>
                <a:spcPts val="0"/>
              </a:spcAft>
              <a:buNone/>
            </a:pPr>
            <a:r>
              <a:t/>
            </a:r>
            <a:endParaRPr sz="2083">
              <a:solidFill>
                <a:schemeClr val="dk1"/>
              </a:solidFill>
            </a:endParaRPr>
          </a:p>
          <a:p>
            <a:pPr indent="0" lvl="0" marL="0" rtl="0" algn="just">
              <a:spcBef>
                <a:spcPts val="0"/>
              </a:spcBef>
              <a:spcAft>
                <a:spcPts val="0"/>
              </a:spcAft>
              <a:buNone/>
            </a:pPr>
            <a:r>
              <a:rPr lang="es-CL" sz="2083">
                <a:solidFill>
                  <a:schemeClr val="dk1"/>
                </a:solidFill>
              </a:rPr>
              <a:t>Leo se encuentra aportando soberanía, fuerza solar, fuerza de voluntad y el fuego, todos estos elementos bien utilizados por la mujer para lograr el equilibrio..</a:t>
            </a:r>
            <a:endParaRPr sz="2083">
              <a:solidFill>
                <a:schemeClr val="dk1"/>
              </a:solidFill>
            </a:endParaRPr>
          </a:p>
          <a:p>
            <a:pPr indent="0" lvl="0" marL="0" rtl="0" algn="just">
              <a:spcBef>
                <a:spcPts val="0"/>
              </a:spcBef>
              <a:spcAft>
                <a:spcPts val="0"/>
              </a:spcAft>
              <a:buNone/>
            </a:pPr>
            <a:r>
              <a:t/>
            </a:r>
            <a:endParaRPr sz="2083">
              <a:solidFill>
                <a:schemeClr val="dk1"/>
              </a:solidFill>
            </a:endParaRPr>
          </a:p>
          <a:p>
            <a:pPr indent="0" lvl="0" marL="0" rtl="0" algn="just">
              <a:spcBef>
                <a:spcPts val="0"/>
              </a:spcBef>
              <a:spcAft>
                <a:spcPts val="0"/>
              </a:spcAft>
              <a:buNone/>
            </a:pPr>
            <a:r>
              <a:t/>
            </a:r>
            <a:endParaRPr sz="2083">
              <a:solidFill>
                <a:schemeClr val="dk1"/>
              </a:solidFill>
            </a:endParaRPr>
          </a:p>
        </p:txBody>
      </p:sp>
      <p:pic>
        <p:nvPicPr>
          <p:cNvPr id="108" name="Google Shape;108;p15"/>
          <p:cNvPicPr preferRelativeResize="0"/>
          <p:nvPr/>
        </p:nvPicPr>
        <p:blipFill>
          <a:blip r:embed="rId4">
            <a:alphaModFix/>
          </a:blip>
          <a:stretch>
            <a:fillRect/>
          </a:stretch>
        </p:blipFill>
        <p:spPr>
          <a:xfrm>
            <a:off x="93350" y="486150"/>
            <a:ext cx="947850" cy="1735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16"/>
          <p:cNvPicPr preferRelativeResize="0"/>
          <p:nvPr/>
        </p:nvPicPr>
        <p:blipFill rotWithShape="1">
          <a:blip r:embed="rId3">
            <a:alphaModFix/>
          </a:blip>
          <a:srcRect b="0" l="0" r="0" t="0"/>
          <a:stretch/>
        </p:blipFill>
        <p:spPr>
          <a:xfrm>
            <a:off x="0" y="0"/>
            <a:ext cx="12192000" cy="6857999"/>
          </a:xfrm>
          <a:prstGeom prst="rect">
            <a:avLst/>
          </a:prstGeom>
          <a:noFill/>
          <a:ln>
            <a:noFill/>
          </a:ln>
        </p:spPr>
      </p:pic>
      <p:sp>
        <p:nvSpPr>
          <p:cNvPr id="115" name="Google Shape;115;p16"/>
          <p:cNvSpPr txBox="1"/>
          <p:nvPr>
            <p:ph type="title"/>
          </p:nvPr>
        </p:nvSpPr>
        <p:spPr>
          <a:xfrm>
            <a:off x="1410925" y="365125"/>
            <a:ext cx="10515600" cy="4971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Play"/>
              <a:buNone/>
            </a:pPr>
            <a:r>
              <a:rPr lang="es-CL"/>
              <a:t>El Carro</a:t>
            </a:r>
            <a:endParaRPr/>
          </a:p>
        </p:txBody>
      </p:sp>
      <p:sp>
        <p:nvSpPr>
          <p:cNvPr id="116" name="Google Shape;116;p16"/>
          <p:cNvSpPr txBox="1"/>
          <p:nvPr/>
        </p:nvSpPr>
        <p:spPr>
          <a:xfrm>
            <a:off x="1344700" y="1386200"/>
            <a:ext cx="10383300" cy="53079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es-CL" sz="1700">
                <a:solidFill>
                  <a:schemeClr val="dk1"/>
                </a:solidFill>
              </a:rPr>
              <a:t>SIGNIFICADO ADIVINATORIO</a:t>
            </a:r>
            <a:endParaRPr b="1" sz="1700">
              <a:solidFill>
                <a:schemeClr val="dk1"/>
              </a:solidFill>
            </a:endParaRPr>
          </a:p>
          <a:p>
            <a:pPr indent="0" lvl="0" marL="0" rtl="0" algn="just">
              <a:spcBef>
                <a:spcPts val="0"/>
              </a:spcBef>
              <a:spcAft>
                <a:spcPts val="0"/>
              </a:spcAft>
              <a:buClr>
                <a:schemeClr val="dk1"/>
              </a:buClr>
              <a:buSzPts val="1100"/>
              <a:buFont typeface="Arial"/>
              <a:buNone/>
            </a:pPr>
            <a:r>
              <a:t/>
            </a:r>
            <a:endParaRPr b="1" sz="1700">
              <a:solidFill>
                <a:schemeClr val="dk1"/>
              </a:solidFill>
            </a:endParaRPr>
          </a:p>
          <a:p>
            <a:pPr indent="0" lvl="0" marL="0" rtl="0" algn="just">
              <a:spcBef>
                <a:spcPts val="0"/>
              </a:spcBef>
              <a:spcAft>
                <a:spcPts val="0"/>
              </a:spcAft>
              <a:buClr>
                <a:schemeClr val="dk1"/>
              </a:buClr>
              <a:buSzPts val="1100"/>
              <a:buFont typeface="Arial"/>
              <a:buNone/>
            </a:pPr>
            <a:r>
              <a:rPr lang="es-CL" sz="1700">
                <a:solidFill>
                  <a:schemeClr val="dk1"/>
                </a:solidFill>
              </a:rPr>
              <a:t>Cuando este arcano está en la lectura es necesario que observe que es lo que está presionando por salir de usted, cual es la fuerza que hay que persuadir en forma creativa y ordenada, no sea que por no escucharla se transforme en un animal difícil de domar, haciendo o diciendo cossa de las cuales luego habrá que arrepentirse.</a:t>
            </a:r>
            <a:endParaRPr sz="1700">
              <a:solidFill>
                <a:schemeClr val="dk1"/>
              </a:solidFill>
            </a:endParaRPr>
          </a:p>
          <a:p>
            <a:pPr indent="0" lvl="0" marL="0" rtl="0" algn="just">
              <a:spcBef>
                <a:spcPts val="0"/>
              </a:spcBef>
              <a:spcAft>
                <a:spcPts val="0"/>
              </a:spcAft>
              <a:buClr>
                <a:schemeClr val="dk1"/>
              </a:buClr>
              <a:buSzPts val="1100"/>
              <a:buFont typeface="Arial"/>
              <a:buNone/>
            </a:pPr>
            <a:r>
              <a:rPr lang="es-CL" sz="1700">
                <a:solidFill>
                  <a:schemeClr val="dk1"/>
                </a:solidFill>
              </a:rPr>
              <a:t>Buen momento para pedir aumento de sueldo, iniciar una nueva relación o proyecto.</a:t>
            </a:r>
            <a:endParaRPr sz="1700">
              <a:solidFill>
                <a:schemeClr val="dk1"/>
              </a:solidFill>
            </a:endParaRPr>
          </a:p>
          <a:p>
            <a:pPr indent="0" lvl="0" marL="0" rtl="0" algn="just">
              <a:spcBef>
                <a:spcPts val="0"/>
              </a:spcBef>
              <a:spcAft>
                <a:spcPts val="0"/>
              </a:spcAft>
              <a:buClr>
                <a:schemeClr val="dk1"/>
              </a:buClr>
              <a:buSzPts val="1100"/>
              <a:buFont typeface="Arial"/>
              <a:buNone/>
            </a:pPr>
            <a:r>
              <a:t/>
            </a:r>
            <a:endParaRPr sz="1700">
              <a:solidFill>
                <a:schemeClr val="dk1"/>
              </a:solidFill>
            </a:endParaRPr>
          </a:p>
          <a:p>
            <a:pPr indent="0" lvl="0" marL="0" rtl="0" algn="just">
              <a:spcBef>
                <a:spcPts val="0"/>
              </a:spcBef>
              <a:spcAft>
                <a:spcPts val="0"/>
              </a:spcAft>
              <a:buClr>
                <a:schemeClr val="dk1"/>
              </a:buClr>
              <a:buSzPts val="1100"/>
              <a:buFont typeface="Arial"/>
              <a:buNone/>
            </a:pPr>
            <a:r>
              <a:rPr b="1" lang="es-CL" sz="1700">
                <a:solidFill>
                  <a:schemeClr val="dk1"/>
                </a:solidFill>
              </a:rPr>
              <a:t>PALABRAS CLAVES:</a:t>
            </a:r>
            <a:endParaRPr b="1" sz="1700">
              <a:solidFill>
                <a:schemeClr val="dk1"/>
              </a:solidFill>
            </a:endParaRPr>
          </a:p>
          <a:p>
            <a:pPr indent="-336550" lvl="0" marL="457200" rtl="0" algn="just">
              <a:spcBef>
                <a:spcPts val="0"/>
              </a:spcBef>
              <a:spcAft>
                <a:spcPts val="0"/>
              </a:spcAft>
              <a:buClr>
                <a:schemeClr val="dk1"/>
              </a:buClr>
              <a:buSzPts val="1700"/>
              <a:buChar char="●"/>
            </a:pPr>
            <a:r>
              <a:rPr lang="es-CL" sz="1700">
                <a:solidFill>
                  <a:schemeClr val="dk1"/>
                </a:solidFill>
              </a:rPr>
              <a:t>Mantenerse firme</a:t>
            </a:r>
            <a:endParaRPr sz="1700">
              <a:solidFill>
                <a:schemeClr val="dk1"/>
              </a:solidFill>
            </a:endParaRPr>
          </a:p>
          <a:p>
            <a:pPr indent="-336550" lvl="0" marL="457200" rtl="0" algn="just">
              <a:spcBef>
                <a:spcPts val="0"/>
              </a:spcBef>
              <a:spcAft>
                <a:spcPts val="0"/>
              </a:spcAft>
              <a:buClr>
                <a:schemeClr val="dk1"/>
              </a:buClr>
              <a:buSzPts val="1700"/>
              <a:buChar char="●"/>
            </a:pPr>
            <a:r>
              <a:rPr lang="es-CL" sz="1700">
                <a:solidFill>
                  <a:schemeClr val="dk1"/>
                </a:solidFill>
              </a:rPr>
              <a:t>Resolución</a:t>
            </a:r>
            <a:endParaRPr sz="1700">
              <a:solidFill>
                <a:schemeClr val="dk1"/>
              </a:solidFill>
            </a:endParaRPr>
          </a:p>
          <a:p>
            <a:pPr indent="-336550" lvl="0" marL="457200" rtl="0" algn="just">
              <a:spcBef>
                <a:spcPts val="0"/>
              </a:spcBef>
              <a:spcAft>
                <a:spcPts val="0"/>
              </a:spcAft>
              <a:buClr>
                <a:schemeClr val="dk1"/>
              </a:buClr>
              <a:buSzPts val="1700"/>
              <a:buChar char="●"/>
            </a:pPr>
            <a:r>
              <a:rPr lang="es-CL" sz="1700">
                <a:solidFill>
                  <a:schemeClr val="dk1"/>
                </a:solidFill>
              </a:rPr>
              <a:t>Persuasión</a:t>
            </a:r>
            <a:endParaRPr sz="1700">
              <a:solidFill>
                <a:schemeClr val="dk1"/>
              </a:solidFill>
            </a:endParaRPr>
          </a:p>
          <a:p>
            <a:pPr indent="-336550" lvl="0" marL="457200" rtl="0" algn="just">
              <a:spcBef>
                <a:spcPts val="0"/>
              </a:spcBef>
              <a:spcAft>
                <a:spcPts val="0"/>
              </a:spcAft>
              <a:buClr>
                <a:schemeClr val="dk1"/>
              </a:buClr>
              <a:buSzPts val="1700"/>
              <a:buChar char="●"/>
            </a:pPr>
            <a:r>
              <a:rPr lang="es-CL" sz="1700">
                <a:solidFill>
                  <a:schemeClr val="dk1"/>
                </a:solidFill>
              </a:rPr>
              <a:t>Enseñanza erotica</a:t>
            </a:r>
            <a:endParaRPr sz="1700">
              <a:solidFill>
                <a:schemeClr val="dk1"/>
              </a:solidFill>
            </a:endParaRPr>
          </a:p>
          <a:p>
            <a:pPr indent="-336550" lvl="0" marL="457200" rtl="0" algn="just">
              <a:spcBef>
                <a:spcPts val="0"/>
              </a:spcBef>
              <a:spcAft>
                <a:spcPts val="0"/>
              </a:spcAft>
              <a:buClr>
                <a:schemeClr val="dk1"/>
              </a:buClr>
              <a:buSzPts val="1700"/>
              <a:buChar char="●"/>
            </a:pPr>
            <a:r>
              <a:rPr lang="es-CL" sz="1700">
                <a:solidFill>
                  <a:schemeClr val="dk1"/>
                </a:solidFill>
              </a:rPr>
              <a:t>Fiereza</a:t>
            </a:r>
            <a:endParaRPr sz="1700">
              <a:solidFill>
                <a:schemeClr val="dk1"/>
              </a:solidFill>
            </a:endParaRPr>
          </a:p>
          <a:p>
            <a:pPr indent="-336550" lvl="0" marL="457200" rtl="0" algn="just">
              <a:spcBef>
                <a:spcPts val="0"/>
              </a:spcBef>
              <a:spcAft>
                <a:spcPts val="0"/>
              </a:spcAft>
              <a:buClr>
                <a:schemeClr val="dk1"/>
              </a:buClr>
              <a:buSzPts val="1700"/>
              <a:buChar char="●"/>
            </a:pPr>
            <a:r>
              <a:rPr lang="es-CL" sz="1700">
                <a:solidFill>
                  <a:schemeClr val="dk1"/>
                </a:solidFill>
              </a:rPr>
              <a:t>Energía que quiere salir</a:t>
            </a:r>
            <a:endParaRPr sz="1700">
              <a:solidFill>
                <a:schemeClr val="dk1"/>
              </a:solidFill>
            </a:endParaRPr>
          </a:p>
          <a:p>
            <a:pPr indent="-336550" lvl="0" marL="457200" rtl="0" algn="just">
              <a:spcBef>
                <a:spcPts val="0"/>
              </a:spcBef>
              <a:spcAft>
                <a:spcPts val="0"/>
              </a:spcAft>
              <a:buClr>
                <a:schemeClr val="dk1"/>
              </a:buClr>
              <a:buSzPts val="1700"/>
              <a:buChar char="●"/>
            </a:pPr>
            <a:r>
              <a:rPr lang="es-CL" sz="1700">
                <a:solidFill>
                  <a:schemeClr val="dk1"/>
                </a:solidFill>
              </a:rPr>
              <a:t>Manejo de fuerzas</a:t>
            </a:r>
            <a:endParaRPr sz="1700">
              <a:solidFill>
                <a:schemeClr val="dk1"/>
              </a:solidFill>
            </a:endParaRPr>
          </a:p>
          <a:p>
            <a:pPr indent="-336550" lvl="0" marL="457200" rtl="0" algn="just">
              <a:spcBef>
                <a:spcPts val="0"/>
              </a:spcBef>
              <a:spcAft>
                <a:spcPts val="0"/>
              </a:spcAft>
              <a:buClr>
                <a:schemeClr val="dk1"/>
              </a:buClr>
              <a:buSzPts val="1700"/>
              <a:buChar char="●"/>
            </a:pPr>
            <a:r>
              <a:rPr lang="es-CL" sz="1700">
                <a:solidFill>
                  <a:schemeClr val="dk1"/>
                </a:solidFill>
              </a:rPr>
              <a:t>Sublimación de lo animal.</a:t>
            </a:r>
            <a:endParaRPr sz="1700">
              <a:solidFill>
                <a:schemeClr val="dk1"/>
              </a:solidFill>
            </a:endParaRPr>
          </a:p>
          <a:p>
            <a:pPr indent="0" lvl="0" marL="0" rtl="0" algn="just">
              <a:spcBef>
                <a:spcPts val="0"/>
              </a:spcBef>
              <a:spcAft>
                <a:spcPts val="0"/>
              </a:spcAft>
              <a:buClr>
                <a:schemeClr val="dk1"/>
              </a:buClr>
              <a:buSzPts val="1100"/>
              <a:buFont typeface="Arial"/>
              <a:buNone/>
            </a:pPr>
            <a:r>
              <a:t/>
            </a:r>
            <a:endParaRPr sz="1700">
              <a:solidFill>
                <a:schemeClr val="dk1"/>
              </a:solidFill>
            </a:endParaRPr>
          </a:p>
          <a:p>
            <a:pPr indent="0" lvl="0" marL="0" marR="0" rtl="0" algn="just">
              <a:lnSpc>
                <a:spcPct val="100000"/>
              </a:lnSpc>
              <a:spcBef>
                <a:spcPts val="0"/>
              </a:spcBef>
              <a:spcAft>
                <a:spcPts val="0"/>
              </a:spcAft>
              <a:buClr>
                <a:srgbClr val="000000"/>
              </a:buClr>
              <a:buSzPts val="2500"/>
              <a:buFont typeface="Arial"/>
              <a:buNone/>
            </a:pPr>
            <a:r>
              <a:t/>
            </a:r>
            <a:endParaRPr sz="1700">
              <a:solidFill>
                <a:schemeClr val="dk1"/>
              </a:solidFill>
            </a:endParaRPr>
          </a:p>
          <a:p>
            <a:pPr indent="0" lvl="0" marL="0" marR="0" rtl="0" algn="just">
              <a:lnSpc>
                <a:spcPct val="100000"/>
              </a:lnSpc>
              <a:spcBef>
                <a:spcPts val="0"/>
              </a:spcBef>
              <a:spcAft>
                <a:spcPts val="0"/>
              </a:spcAft>
              <a:buClr>
                <a:srgbClr val="000000"/>
              </a:buClr>
              <a:buSzPts val="2500"/>
              <a:buFont typeface="Arial"/>
              <a:buNone/>
            </a:pPr>
            <a:r>
              <a:t/>
            </a:r>
            <a:endParaRPr sz="1700">
              <a:solidFill>
                <a:schemeClr val="dk1"/>
              </a:solidFill>
            </a:endParaRPr>
          </a:p>
          <a:p>
            <a:pPr indent="0" lvl="0" marL="0" marR="0" rtl="0" algn="just">
              <a:lnSpc>
                <a:spcPct val="100000"/>
              </a:lnSpc>
              <a:spcBef>
                <a:spcPts val="0"/>
              </a:spcBef>
              <a:spcAft>
                <a:spcPts val="0"/>
              </a:spcAft>
              <a:buClr>
                <a:srgbClr val="000000"/>
              </a:buClr>
              <a:buSzPts val="2500"/>
              <a:buFont typeface="Arial"/>
              <a:buNone/>
            </a:pPr>
            <a:r>
              <a:t/>
            </a:r>
            <a:endParaRPr sz="1700">
              <a:solidFill>
                <a:schemeClr val="dk1"/>
              </a:solidFill>
            </a:endParaRPr>
          </a:p>
          <a:p>
            <a:pPr indent="0" lvl="0" marL="0" marR="0" rtl="0" algn="just">
              <a:lnSpc>
                <a:spcPct val="100000"/>
              </a:lnSpc>
              <a:spcBef>
                <a:spcPts val="0"/>
              </a:spcBef>
              <a:spcAft>
                <a:spcPts val="0"/>
              </a:spcAft>
              <a:buClr>
                <a:srgbClr val="000000"/>
              </a:buClr>
              <a:buSzPts val="2500"/>
              <a:buFont typeface="Arial"/>
              <a:buNone/>
            </a:pPr>
            <a:r>
              <a:t/>
            </a:r>
            <a:endParaRPr sz="1700">
              <a:solidFill>
                <a:schemeClr val="dk1"/>
              </a:solidFill>
            </a:endParaRPr>
          </a:p>
        </p:txBody>
      </p:sp>
      <p:pic>
        <p:nvPicPr>
          <p:cNvPr id="117" name="Google Shape;117;p16"/>
          <p:cNvPicPr preferRelativeResize="0"/>
          <p:nvPr/>
        </p:nvPicPr>
        <p:blipFill>
          <a:blip r:embed="rId4">
            <a:alphaModFix/>
          </a:blip>
          <a:stretch>
            <a:fillRect/>
          </a:stretch>
        </p:blipFill>
        <p:spPr>
          <a:xfrm>
            <a:off x="120775" y="458725"/>
            <a:ext cx="990225" cy="18134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17"/>
          <p:cNvPicPr preferRelativeResize="0"/>
          <p:nvPr/>
        </p:nvPicPr>
        <p:blipFill rotWithShape="1">
          <a:blip r:embed="rId3">
            <a:alphaModFix/>
          </a:blip>
          <a:srcRect b="0" l="0" r="0" t="0"/>
          <a:stretch/>
        </p:blipFill>
        <p:spPr>
          <a:xfrm>
            <a:off x="0" y="0"/>
            <a:ext cx="12192000" cy="6857999"/>
          </a:xfrm>
          <a:prstGeom prst="rect">
            <a:avLst/>
          </a:prstGeom>
          <a:noFill/>
          <a:ln>
            <a:noFill/>
          </a:ln>
        </p:spPr>
      </p:pic>
      <p:sp>
        <p:nvSpPr>
          <p:cNvPr id="124" name="Google Shape;124;p17"/>
          <p:cNvSpPr txBox="1"/>
          <p:nvPr>
            <p:ph type="title"/>
          </p:nvPr>
        </p:nvSpPr>
        <p:spPr>
          <a:xfrm>
            <a:off x="1410925" y="365125"/>
            <a:ext cx="10515600" cy="4971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Play"/>
              <a:buNone/>
            </a:pPr>
            <a:r>
              <a:rPr lang="es-CL"/>
              <a:t>La Fuerza</a:t>
            </a:r>
            <a:endParaRPr/>
          </a:p>
        </p:txBody>
      </p:sp>
      <p:pic>
        <p:nvPicPr>
          <p:cNvPr id="125" name="Google Shape;125;p17"/>
          <p:cNvPicPr preferRelativeResize="0"/>
          <p:nvPr/>
        </p:nvPicPr>
        <p:blipFill>
          <a:blip r:embed="rId4">
            <a:alphaModFix/>
          </a:blip>
          <a:stretch>
            <a:fillRect/>
          </a:stretch>
        </p:blipFill>
        <p:spPr>
          <a:xfrm>
            <a:off x="3567152" y="365127"/>
            <a:ext cx="5390799" cy="5544500"/>
          </a:xfrm>
          <a:prstGeom prst="rect">
            <a:avLst/>
          </a:prstGeom>
          <a:noFill/>
          <a:ln>
            <a:noFill/>
          </a:ln>
        </p:spPr>
      </p:pic>
      <p:pic>
        <p:nvPicPr>
          <p:cNvPr id="126" name="Google Shape;126;p17"/>
          <p:cNvPicPr preferRelativeResize="0"/>
          <p:nvPr/>
        </p:nvPicPr>
        <p:blipFill>
          <a:blip r:embed="rId5">
            <a:alphaModFix/>
          </a:blip>
          <a:stretch>
            <a:fillRect/>
          </a:stretch>
        </p:blipFill>
        <p:spPr>
          <a:xfrm>
            <a:off x="4156900" y="1265900"/>
            <a:ext cx="822000" cy="1012000"/>
          </a:xfrm>
          <a:prstGeom prst="rect">
            <a:avLst/>
          </a:prstGeom>
          <a:noFill/>
          <a:ln>
            <a:noFill/>
          </a:ln>
        </p:spPr>
      </p:pic>
      <p:pic>
        <p:nvPicPr>
          <p:cNvPr id="127" name="Google Shape;127;p17"/>
          <p:cNvPicPr preferRelativeResize="0"/>
          <p:nvPr/>
        </p:nvPicPr>
        <p:blipFill>
          <a:blip r:embed="rId6">
            <a:alphaModFix/>
          </a:blip>
          <a:stretch>
            <a:fillRect/>
          </a:stretch>
        </p:blipFill>
        <p:spPr>
          <a:xfrm>
            <a:off x="93350" y="486150"/>
            <a:ext cx="947850" cy="17358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18"/>
          <p:cNvPicPr preferRelativeResize="0"/>
          <p:nvPr/>
        </p:nvPicPr>
        <p:blipFill rotWithShape="1">
          <a:blip r:embed="rId3">
            <a:alphaModFix/>
          </a:blip>
          <a:srcRect b="0" l="0" r="0" t="0"/>
          <a:stretch/>
        </p:blipFill>
        <p:spPr>
          <a:xfrm>
            <a:off x="0" y="0"/>
            <a:ext cx="12192000" cy="6857999"/>
          </a:xfrm>
          <a:prstGeom prst="rect">
            <a:avLst/>
          </a:prstGeom>
          <a:noFill/>
          <a:ln>
            <a:noFill/>
          </a:ln>
        </p:spPr>
      </p:pic>
      <p:sp>
        <p:nvSpPr>
          <p:cNvPr id="134" name="Google Shape;134;p18"/>
          <p:cNvSpPr txBox="1"/>
          <p:nvPr>
            <p:ph type="title"/>
          </p:nvPr>
        </p:nvSpPr>
        <p:spPr>
          <a:xfrm>
            <a:off x="1410925" y="365125"/>
            <a:ext cx="10515600" cy="4971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Play"/>
              <a:buNone/>
            </a:pPr>
            <a:r>
              <a:rPr lang="es-CL"/>
              <a:t>La Fuerza</a:t>
            </a:r>
            <a:endParaRPr/>
          </a:p>
        </p:txBody>
      </p:sp>
      <p:sp>
        <p:nvSpPr>
          <p:cNvPr id="135" name="Google Shape;135;p18"/>
          <p:cNvSpPr txBox="1"/>
          <p:nvPr/>
        </p:nvSpPr>
        <p:spPr>
          <a:xfrm>
            <a:off x="1344700" y="1386200"/>
            <a:ext cx="10383300" cy="53079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None/>
            </a:pPr>
            <a:r>
              <a:rPr b="1" lang="es-CL" sz="1700">
                <a:solidFill>
                  <a:schemeClr val="dk1"/>
                </a:solidFill>
              </a:rPr>
              <a:t>ARCANO PERSONAL</a:t>
            </a:r>
            <a:endParaRPr b="1" sz="1700">
              <a:solidFill>
                <a:schemeClr val="dk1"/>
              </a:solidFill>
            </a:endParaRPr>
          </a:p>
          <a:p>
            <a:pPr indent="0" lvl="0" marL="0" marR="0" rtl="0" algn="just">
              <a:lnSpc>
                <a:spcPct val="100000"/>
              </a:lnSpc>
              <a:spcBef>
                <a:spcPts val="0"/>
              </a:spcBef>
              <a:spcAft>
                <a:spcPts val="0"/>
              </a:spcAft>
              <a:buNone/>
            </a:pPr>
            <a:r>
              <a:rPr lang="es-CL" sz="1700">
                <a:solidFill>
                  <a:schemeClr val="dk1"/>
                </a:solidFill>
              </a:rPr>
              <a:t>Estas personas poseen un carácter muy dominante, aunque no siempre se trata de fuerzas que se notan, Cómo va asociada al Mago generalmente manejan muy sutilmente y siempre se hace lo que ellos quieren aunque hagan creer lo contrario. </a:t>
            </a:r>
            <a:endParaRPr sz="1700">
              <a:solidFill>
                <a:schemeClr val="dk1"/>
              </a:solidFill>
            </a:endParaRPr>
          </a:p>
          <a:p>
            <a:pPr indent="0" lvl="0" marL="0" marR="0" rtl="0" algn="just">
              <a:lnSpc>
                <a:spcPct val="100000"/>
              </a:lnSpc>
              <a:spcBef>
                <a:spcPts val="0"/>
              </a:spcBef>
              <a:spcAft>
                <a:spcPts val="0"/>
              </a:spcAft>
              <a:buNone/>
            </a:pPr>
            <a:r>
              <a:rPr lang="es-CL" sz="1700">
                <a:solidFill>
                  <a:schemeClr val="dk1"/>
                </a:solidFill>
              </a:rPr>
              <a:t>Suelen ser personas con espíritu de gobierno, interesadas en política, en asuntos familiares, en el arte y sobre todo en relaciones humanas.</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None/>
            </a:pPr>
            <a:r>
              <a:rPr b="1" lang="es-CL" sz="1700">
                <a:solidFill>
                  <a:schemeClr val="dk1"/>
                </a:solidFill>
              </a:rPr>
              <a:t>FLOR: CHICORY</a:t>
            </a:r>
            <a:endParaRPr b="1" sz="1700">
              <a:solidFill>
                <a:schemeClr val="dk1"/>
              </a:solidFill>
            </a:endParaRPr>
          </a:p>
          <a:p>
            <a:pPr indent="0" lvl="0" marL="0" marR="0" rtl="0" algn="just">
              <a:lnSpc>
                <a:spcPct val="100000"/>
              </a:lnSpc>
              <a:spcBef>
                <a:spcPts val="0"/>
              </a:spcBef>
              <a:spcAft>
                <a:spcPts val="0"/>
              </a:spcAft>
              <a:buNone/>
            </a:pPr>
            <a:r>
              <a:t/>
            </a:r>
            <a:endParaRPr b="1" sz="1700">
              <a:solidFill>
                <a:schemeClr val="dk1"/>
              </a:solidFill>
            </a:endParaRPr>
          </a:p>
          <a:p>
            <a:pPr indent="0" lvl="0" marL="0" marR="0" rtl="0" algn="just">
              <a:lnSpc>
                <a:spcPct val="100000"/>
              </a:lnSpc>
              <a:spcBef>
                <a:spcPts val="0"/>
              </a:spcBef>
              <a:spcAft>
                <a:spcPts val="0"/>
              </a:spcAft>
              <a:buNone/>
            </a:pPr>
            <a:r>
              <a:rPr lang="es-CL" sz="1700">
                <a:solidFill>
                  <a:schemeClr val="dk1"/>
                </a:solidFill>
              </a:rPr>
              <a:t> </a:t>
            </a:r>
            <a:r>
              <a:rPr b="1" lang="es-CL" sz="1700">
                <a:solidFill>
                  <a:schemeClr val="dk1"/>
                </a:solidFill>
              </a:rPr>
              <a:t>Virtudes:</a:t>
            </a:r>
            <a:r>
              <a:rPr lang="es-CL" sz="1700">
                <a:solidFill>
                  <a:schemeClr val="dk1"/>
                </a:solidFill>
              </a:rPr>
              <a:t>  Comprensión, amor, empatía, tolerancia,liberación y control.</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None/>
            </a:pPr>
            <a:r>
              <a:rPr b="1" lang="es-CL" sz="1700">
                <a:solidFill>
                  <a:schemeClr val="dk1"/>
                </a:solidFill>
              </a:rPr>
              <a:t>Cualidad:</a:t>
            </a:r>
            <a:r>
              <a:rPr lang="es-CL" sz="1700">
                <a:solidFill>
                  <a:schemeClr val="dk1"/>
                </a:solidFill>
              </a:rPr>
              <a:t> Amor incondicional, aporta sinceridad y liberación. Primero hay que ser sincero con uno mismo para poder serlo con el otro, ya que esto implica ser coherente. Las relaciones son incondicionales en algún aspecto, no completamente. </a:t>
            </a:r>
            <a:endParaRPr sz="1700">
              <a:solidFill>
                <a:schemeClr val="dk1"/>
              </a:solidFill>
            </a:endParaRPr>
          </a:p>
          <a:p>
            <a:pPr indent="0" lvl="0" marL="0" rtl="0" algn="just">
              <a:spcBef>
                <a:spcPts val="0"/>
              </a:spcBef>
              <a:spcAft>
                <a:spcPts val="0"/>
              </a:spcAft>
              <a:buNone/>
            </a:pPr>
            <a:r>
              <a:rPr lang="es-CL" sz="1700">
                <a:solidFill>
                  <a:schemeClr val="dk1"/>
                </a:solidFill>
              </a:rPr>
              <a:t> La esencia trasciende el vínculo, soltar el asunto es una liberación no sólo de él, sino de uno mismo, lo cual implica un gran amor de base.</a:t>
            </a:r>
            <a:endParaRPr sz="1700">
              <a:solidFill>
                <a:schemeClr val="dk1"/>
              </a:solidFill>
            </a:endParaRPr>
          </a:p>
          <a:p>
            <a:pPr indent="0" lvl="0" marL="0" rtl="0" algn="just">
              <a:spcBef>
                <a:spcPts val="0"/>
              </a:spcBef>
              <a:spcAft>
                <a:spcPts val="0"/>
              </a:spcAft>
              <a:buClr>
                <a:schemeClr val="dk1"/>
              </a:buClr>
              <a:buSzPts val="1100"/>
              <a:buFont typeface="Arial"/>
              <a:buNone/>
            </a:pPr>
            <a:r>
              <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Clr>
                <a:srgbClr val="000000"/>
              </a:buClr>
              <a:buSzPts val="2500"/>
              <a:buFont typeface="Arial"/>
              <a:buNone/>
            </a:pPr>
            <a:r>
              <a:t/>
            </a:r>
            <a:endParaRPr i="0" sz="2700" u="none" cap="none" strike="noStrike">
              <a:solidFill>
                <a:schemeClr val="dk1"/>
              </a:solidFill>
            </a:endParaRPr>
          </a:p>
        </p:txBody>
      </p:sp>
      <p:pic>
        <p:nvPicPr>
          <p:cNvPr id="136" name="Google Shape;136;p18"/>
          <p:cNvPicPr preferRelativeResize="0"/>
          <p:nvPr/>
        </p:nvPicPr>
        <p:blipFill>
          <a:blip r:embed="rId4">
            <a:alphaModFix/>
          </a:blip>
          <a:stretch>
            <a:fillRect/>
          </a:stretch>
        </p:blipFill>
        <p:spPr>
          <a:xfrm>
            <a:off x="93350" y="486150"/>
            <a:ext cx="947850" cy="1735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19"/>
          <p:cNvPicPr preferRelativeResize="0"/>
          <p:nvPr/>
        </p:nvPicPr>
        <p:blipFill rotWithShape="1">
          <a:blip r:embed="rId3">
            <a:alphaModFix/>
          </a:blip>
          <a:srcRect b="0" l="0" r="0" t="0"/>
          <a:stretch/>
        </p:blipFill>
        <p:spPr>
          <a:xfrm>
            <a:off x="0" y="0"/>
            <a:ext cx="12192000" cy="6857999"/>
          </a:xfrm>
          <a:prstGeom prst="rect">
            <a:avLst/>
          </a:prstGeom>
          <a:noFill/>
          <a:ln>
            <a:noFill/>
          </a:ln>
        </p:spPr>
      </p:pic>
      <p:sp>
        <p:nvSpPr>
          <p:cNvPr id="143" name="Google Shape;143;p19"/>
          <p:cNvSpPr txBox="1"/>
          <p:nvPr>
            <p:ph type="title"/>
          </p:nvPr>
        </p:nvSpPr>
        <p:spPr>
          <a:xfrm>
            <a:off x="1410925" y="365125"/>
            <a:ext cx="10515600" cy="4971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Play"/>
              <a:buNone/>
            </a:pPr>
            <a:r>
              <a:rPr lang="es-CL"/>
              <a:t>La Fuerza</a:t>
            </a:r>
            <a:endParaRPr/>
          </a:p>
        </p:txBody>
      </p:sp>
      <p:sp>
        <p:nvSpPr>
          <p:cNvPr id="144" name="Google Shape;144;p19"/>
          <p:cNvSpPr txBox="1"/>
          <p:nvPr/>
        </p:nvSpPr>
        <p:spPr>
          <a:xfrm>
            <a:off x="1344700" y="1386200"/>
            <a:ext cx="10383300" cy="53079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None/>
            </a:pPr>
            <a:r>
              <a:rPr lang="es-CL" sz="1700">
                <a:solidFill>
                  <a:schemeClr val="dk1"/>
                </a:solidFill>
              </a:rPr>
              <a:t> </a:t>
            </a:r>
            <a:endParaRPr b="1" sz="1700">
              <a:solidFill>
                <a:schemeClr val="dk1"/>
              </a:solidFill>
            </a:endParaRPr>
          </a:p>
          <a:p>
            <a:pPr indent="0" lvl="0" marL="0" marR="0" rtl="0" algn="just">
              <a:lnSpc>
                <a:spcPct val="100000"/>
              </a:lnSpc>
              <a:spcBef>
                <a:spcPts val="0"/>
              </a:spcBef>
              <a:spcAft>
                <a:spcPts val="0"/>
              </a:spcAft>
              <a:buNone/>
            </a:pPr>
            <a:r>
              <a:rPr b="1" lang="es-CL" sz="1700">
                <a:solidFill>
                  <a:schemeClr val="dk1"/>
                </a:solidFill>
              </a:rPr>
              <a:t>Acción Física: </a:t>
            </a:r>
            <a:endParaRPr b="1" sz="1700">
              <a:solidFill>
                <a:schemeClr val="dk1"/>
              </a:solidFill>
            </a:endParaRPr>
          </a:p>
          <a:p>
            <a:pPr indent="0" lvl="0" marL="0" marR="0" rtl="0" algn="just">
              <a:lnSpc>
                <a:spcPct val="100000"/>
              </a:lnSpc>
              <a:spcBef>
                <a:spcPts val="0"/>
              </a:spcBef>
              <a:spcAft>
                <a:spcPts val="0"/>
              </a:spcAft>
              <a:buNone/>
            </a:pPr>
            <a:r>
              <a:rPr lang="es-CL" sz="1700">
                <a:solidFill>
                  <a:schemeClr val="dk1"/>
                </a:solidFill>
              </a:rPr>
              <a:t>Debe considerarse en el tratamiento de malestares cardiovasculares, </a:t>
            </a:r>
            <a:r>
              <a:rPr lang="es-CL" sz="1700">
                <a:solidFill>
                  <a:schemeClr val="dk1"/>
                </a:solidFill>
              </a:rPr>
              <a:t>génico uterinos</a:t>
            </a:r>
            <a:r>
              <a:rPr lang="es-CL" sz="1700">
                <a:solidFill>
                  <a:schemeClr val="dk1"/>
                </a:solidFill>
              </a:rPr>
              <a:t>, </a:t>
            </a:r>
            <a:r>
              <a:rPr lang="es-CL" sz="1700">
                <a:solidFill>
                  <a:schemeClr val="dk1"/>
                </a:solidFill>
              </a:rPr>
              <a:t>óseo</a:t>
            </a:r>
            <a:r>
              <a:rPr lang="es-CL" sz="1700">
                <a:solidFill>
                  <a:schemeClr val="dk1"/>
                </a:solidFill>
              </a:rPr>
              <a:t> y muscular.</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None/>
            </a:pPr>
            <a:r>
              <a:rPr b="1" lang="es-CL" sz="1700">
                <a:solidFill>
                  <a:schemeClr val="dk1"/>
                </a:solidFill>
              </a:rPr>
              <a:t>Acción Psicológica: </a:t>
            </a:r>
            <a:endParaRPr b="1" sz="1700">
              <a:solidFill>
                <a:schemeClr val="dk1"/>
              </a:solidFill>
            </a:endParaRPr>
          </a:p>
          <a:p>
            <a:pPr indent="0" lvl="0" marL="0" marR="0" rtl="0" algn="just">
              <a:lnSpc>
                <a:spcPct val="100000"/>
              </a:lnSpc>
              <a:spcBef>
                <a:spcPts val="0"/>
              </a:spcBef>
              <a:spcAft>
                <a:spcPts val="0"/>
              </a:spcAft>
              <a:buNone/>
            </a:pPr>
            <a:r>
              <a:rPr lang="es-CL" sz="1700">
                <a:solidFill>
                  <a:schemeClr val="dk1"/>
                </a:solidFill>
              </a:rPr>
              <a:t>Esta </a:t>
            </a:r>
            <a:r>
              <a:rPr lang="es-CL" sz="1700">
                <a:solidFill>
                  <a:schemeClr val="dk1"/>
                </a:solidFill>
              </a:rPr>
              <a:t>esencia</a:t>
            </a:r>
            <a:r>
              <a:rPr lang="es-CL" sz="1700">
                <a:solidFill>
                  <a:schemeClr val="dk1"/>
                </a:solidFill>
              </a:rPr>
              <a:t> es muy </a:t>
            </a:r>
            <a:r>
              <a:rPr lang="es-CL" sz="1700">
                <a:solidFill>
                  <a:schemeClr val="dk1"/>
                </a:solidFill>
              </a:rPr>
              <a:t>útil</a:t>
            </a:r>
            <a:r>
              <a:rPr lang="es-CL" sz="1700">
                <a:solidFill>
                  <a:schemeClr val="dk1"/>
                </a:solidFill>
              </a:rPr>
              <a:t> en toda </a:t>
            </a:r>
            <a:r>
              <a:rPr lang="es-CL" sz="1700">
                <a:solidFill>
                  <a:schemeClr val="dk1"/>
                </a:solidFill>
              </a:rPr>
              <a:t>situación</a:t>
            </a:r>
            <a:r>
              <a:rPr lang="es-CL" sz="1700">
                <a:solidFill>
                  <a:schemeClr val="dk1"/>
                </a:solidFill>
              </a:rPr>
              <a:t>, ya sea de relaciones interpersonales o consigo mismo, donde se manifiesta la necesidad del proceso de </a:t>
            </a:r>
            <a:r>
              <a:rPr lang="es-CL" sz="1700">
                <a:solidFill>
                  <a:schemeClr val="dk1"/>
                </a:solidFill>
              </a:rPr>
              <a:t>liberación</a:t>
            </a:r>
            <a:r>
              <a:rPr lang="es-CL" sz="1700">
                <a:solidFill>
                  <a:schemeClr val="dk1"/>
                </a:solidFill>
              </a:rPr>
              <a:t> </a:t>
            </a:r>
            <a:r>
              <a:rPr lang="es-CL" sz="1700">
                <a:solidFill>
                  <a:schemeClr val="dk1"/>
                </a:solidFill>
              </a:rPr>
              <a:t>asociado al</a:t>
            </a:r>
            <a:r>
              <a:rPr lang="es-CL" sz="1700">
                <a:solidFill>
                  <a:schemeClr val="dk1"/>
                </a:solidFill>
              </a:rPr>
              <a:t> </a:t>
            </a:r>
            <a:r>
              <a:rPr lang="es-CL" sz="1700">
                <a:solidFill>
                  <a:schemeClr val="dk1"/>
                </a:solidFill>
              </a:rPr>
              <a:t>vínculo</a:t>
            </a:r>
            <a:r>
              <a:rPr lang="es-CL" sz="1700">
                <a:solidFill>
                  <a:schemeClr val="dk1"/>
                </a:solidFill>
              </a:rPr>
              <a:t> amoroso donde se debe manifestar la necesidad del desapego.</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None/>
            </a:pPr>
            <a:r>
              <a:rPr b="1" lang="es-CL" sz="1700">
                <a:solidFill>
                  <a:schemeClr val="dk1"/>
                </a:solidFill>
              </a:rPr>
              <a:t>Acción Espiritual: </a:t>
            </a:r>
            <a:r>
              <a:rPr lang="es-CL" sz="1700">
                <a:solidFill>
                  <a:schemeClr val="dk1"/>
                </a:solidFill>
              </a:rPr>
              <a:t>Promueve el proceso de </a:t>
            </a:r>
            <a:r>
              <a:rPr lang="es-CL" sz="1700">
                <a:solidFill>
                  <a:schemeClr val="dk1"/>
                </a:solidFill>
              </a:rPr>
              <a:t>liberación</a:t>
            </a:r>
            <a:r>
              <a:rPr lang="es-CL" sz="1700">
                <a:solidFill>
                  <a:schemeClr val="dk1"/>
                </a:solidFill>
              </a:rPr>
              <a:t> a </a:t>
            </a:r>
            <a:r>
              <a:rPr lang="es-CL" sz="1700">
                <a:solidFill>
                  <a:schemeClr val="dk1"/>
                </a:solidFill>
              </a:rPr>
              <a:t>través</a:t>
            </a:r>
            <a:r>
              <a:rPr lang="es-CL" sz="1700">
                <a:solidFill>
                  <a:schemeClr val="dk1"/>
                </a:solidFill>
              </a:rPr>
              <a:t> del amor.</a:t>
            </a:r>
            <a:endParaRPr sz="1700">
              <a:solidFill>
                <a:schemeClr val="dk1"/>
              </a:solidFill>
            </a:endParaRPr>
          </a:p>
          <a:p>
            <a:pPr indent="0" lvl="0" marL="0" marR="0" rtl="0" algn="just">
              <a:lnSpc>
                <a:spcPct val="100000"/>
              </a:lnSpc>
              <a:spcBef>
                <a:spcPts val="0"/>
              </a:spcBef>
              <a:spcAft>
                <a:spcPts val="0"/>
              </a:spcAft>
              <a:buNone/>
            </a:pPr>
            <a:r>
              <a:t/>
            </a:r>
            <a:endParaRPr sz="1700">
              <a:solidFill>
                <a:schemeClr val="dk1"/>
              </a:solidFill>
            </a:endParaRPr>
          </a:p>
          <a:p>
            <a:pPr indent="0" lvl="0" marL="0" marR="0" rtl="0" algn="just">
              <a:lnSpc>
                <a:spcPct val="100000"/>
              </a:lnSpc>
              <a:spcBef>
                <a:spcPts val="0"/>
              </a:spcBef>
              <a:spcAft>
                <a:spcPts val="0"/>
              </a:spcAft>
              <a:buClr>
                <a:srgbClr val="000000"/>
              </a:buClr>
              <a:buSzPts val="2500"/>
              <a:buFont typeface="Arial"/>
              <a:buNone/>
            </a:pPr>
            <a:r>
              <a:t/>
            </a:r>
            <a:endParaRPr i="0" sz="2700" u="none" cap="none" strike="noStrike">
              <a:solidFill>
                <a:schemeClr val="dk1"/>
              </a:solidFill>
            </a:endParaRPr>
          </a:p>
        </p:txBody>
      </p:sp>
      <p:pic>
        <p:nvPicPr>
          <p:cNvPr id="145" name="Google Shape;145;p19"/>
          <p:cNvPicPr preferRelativeResize="0"/>
          <p:nvPr/>
        </p:nvPicPr>
        <p:blipFill>
          <a:blip r:embed="rId4">
            <a:alphaModFix/>
          </a:blip>
          <a:stretch>
            <a:fillRect/>
          </a:stretch>
        </p:blipFill>
        <p:spPr>
          <a:xfrm>
            <a:off x="93350" y="486150"/>
            <a:ext cx="947850" cy="1735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20"/>
          <p:cNvPicPr preferRelativeResize="0"/>
          <p:nvPr/>
        </p:nvPicPr>
        <p:blipFill rotWithShape="1">
          <a:blip r:embed="rId3">
            <a:alphaModFix/>
          </a:blip>
          <a:srcRect b="0" l="0" r="0" t="0"/>
          <a:stretch/>
        </p:blipFill>
        <p:spPr>
          <a:xfrm>
            <a:off x="0" y="0"/>
            <a:ext cx="12192000" cy="6857999"/>
          </a:xfrm>
          <a:prstGeom prst="rect">
            <a:avLst/>
          </a:prstGeom>
          <a:noFill/>
          <a:ln>
            <a:noFill/>
          </a:ln>
        </p:spPr>
      </p:pic>
      <p:sp>
        <p:nvSpPr>
          <p:cNvPr id="152" name="Google Shape;152;p20"/>
          <p:cNvSpPr txBox="1"/>
          <p:nvPr>
            <p:ph type="title"/>
          </p:nvPr>
        </p:nvSpPr>
        <p:spPr>
          <a:xfrm>
            <a:off x="1410925" y="365125"/>
            <a:ext cx="10515600" cy="4971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Play"/>
              <a:buNone/>
            </a:pPr>
            <a:r>
              <a:rPr lang="es-CL"/>
              <a:t>La Fuerza</a:t>
            </a:r>
            <a:endParaRPr/>
          </a:p>
        </p:txBody>
      </p:sp>
      <p:sp>
        <p:nvSpPr>
          <p:cNvPr id="153" name="Google Shape;153;p20"/>
          <p:cNvSpPr txBox="1"/>
          <p:nvPr/>
        </p:nvSpPr>
        <p:spPr>
          <a:xfrm>
            <a:off x="1344700" y="1386200"/>
            <a:ext cx="10383300" cy="53079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None/>
            </a:pPr>
            <a:r>
              <a:rPr lang="es-CL" sz="1700">
                <a:solidFill>
                  <a:schemeClr val="dk1"/>
                </a:solidFill>
              </a:rPr>
              <a:t> </a:t>
            </a:r>
            <a:r>
              <a:rPr b="1" lang="es-CL" sz="1700">
                <a:solidFill>
                  <a:schemeClr val="dk1"/>
                </a:solidFill>
              </a:rPr>
              <a:t>Significado </a:t>
            </a:r>
            <a:r>
              <a:rPr b="1" lang="es-CL" sz="1700">
                <a:solidFill>
                  <a:schemeClr val="dk1"/>
                </a:solidFill>
              </a:rPr>
              <a:t>Número</a:t>
            </a:r>
            <a:r>
              <a:rPr b="1" lang="es-CL" sz="1700">
                <a:solidFill>
                  <a:schemeClr val="dk1"/>
                </a:solidFill>
              </a:rPr>
              <a:t> 8</a:t>
            </a:r>
            <a:endParaRPr b="1" sz="1700">
              <a:solidFill>
                <a:schemeClr val="dk1"/>
              </a:solidFill>
            </a:endParaRPr>
          </a:p>
          <a:p>
            <a:pPr indent="0" lvl="0" marL="0" marR="0" rtl="0" algn="just">
              <a:lnSpc>
                <a:spcPct val="100000"/>
              </a:lnSpc>
              <a:spcBef>
                <a:spcPts val="0"/>
              </a:spcBef>
              <a:spcAft>
                <a:spcPts val="0"/>
              </a:spcAft>
              <a:buNone/>
            </a:pPr>
            <a:r>
              <a:t/>
            </a:r>
            <a:endParaRPr b="1" sz="1700">
              <a:solidFill>
                <a:schemeClr val="dk1"/>
              </a:solidFill>
            </a:endParaRPr>
          </a:p>
          <a:p>
            <a:pPr indent="0" lvl="0" marL="0" marR="0" rtl="0" algn="just">
              <a:lnSpc>
                <a:spcPct val="100000"/>
              </a:lnSpc>
              <a:spcBef>
                <a:spcPts val="0"/>
              </a:spcBef>
              <a:spcAft>
                <a:spcPts val="0"/>
              </a:spcAft>
              <a:buNone/>
            </a:pPr>
            <a:r>
              <a:rPr lang="es-CL" sz="1800">
                <a:solidFill>
                  <a:schemeClr val="dk1"/>
                </a:solidFill>
              </a:rPr>
              <a:t>Signo del poder, la habilidad ejecutiva, la gestión, poder material y una tendencia al sacrificio pero también a no tener escrúpulos. Habilidades políticas, experto en manejar el poder y la autoridad, trabajan por causas y por alcanzar el reconocimiento, capacidad de decisión y mando.</a:t>
            </a:r>
            <a:endParaRPr sz="1800">
              <a:solidFill>
                <a:schemeClr val="dk1"/>
              </a:solidFill>
            </a:endParaRPr>
          </a:p>
          <a:p>
            <a:pPr indent="0" lvl="0" marL="0" marR="0" rtl="0" algn="just">
              <a:lnSpc>
                <a:spcPct val="100000"/>
              </a:lnSpc>
              <a:spcBef>
                <a:spcPts val="0"/>
              </a:spcBef>
              <a:spcAft>
                <a:spcPts val="0"/>
              </a:spcAft>
              <a:buNone/>
            </a:pPr>
            <a:r>
              <a:t/>
            </a:r>
            <a:endParaRPr sz="1800">
              <a:solidFill>
                <a:schemeClr val="dk1"/>
              </a:solidFill>
            </a:endParaRPr>
          </a:p>
          <a:p>
            <a:pPr indent="0" lvl="0" marL="0" marR="0" rtl="0" algn="just">
              <a:lnSpc>
                <a:spcPct val="100000"/>
              </a:lnSpc>
              <a:spcBef>
                <a:spcPts val="0"/>
              </a:spcBef>
              <a:spcAft>
                <a:spcPts val="0"/>
              </a:spcAft>
              <a:buNone/>
            </a:pPr>
            <a:r>
              <a:rPr lang="es-CL" sz="1800">
                <a:solidFill>
                  <a:schemeClr val="dk1"/>
                </a:solidFill>
              </a:rPr>
              <a:t>Simboliza la autosuficiencia, el éxito material y la firmeza de planteamientos. Son autoexigentes, ambiciosos y hábiles para alcanzar logros materiales tales como negocios, empresas, ganancias de todo tipo.</a:t>
            </a:r>
            <a:endParaRPr sz="1800">
              <a:solidFill>
                <a:schemeClr val="dk1"/>
              </a:solidFill>
            </a:endParaRPr>
          </a:p>
          <a:p>
            <a:pPr indent="0" lvl="0" marL="0" marR="0" rtl="0" algn="just">
              <a:lnSpc>
                <a:spcPct val="100000"/>
              </a:lnSpc>
              <a:spcBef>
                <a:spcPts val="0"/>
              </a:spcBef>
              <a:spcAft>
                <a:spcPts val="0"/>
              </a:spcAft>
              <a:buNone/>
            </a:pPr>
            <a:r>
              <a:t/>
            </a:r>
            <a:endParaRPr sz="1800">
              <a:solidFill>
                <a:schemeClr val="dk1"/>
              </a:solidFill>
            </a:endParaRPr>
          </a:p>
          <a:p>
            <a:pPr indent="0" lvl="0" marL="0" marR="0" rtl="0" algn="just">
              <a:lnSpc>
                <a:spcPct val="100000"/>
              </a:lnSpc>
              <a:spcBef>
                <a:spcPts val="0"/>
              </a:spcBef>
              <a:spcAft>
                <a:spcPts val="0"/>
              </a:spcAft>
              <a:buNone/>
            </a:pPr>
            <a:r>
              <a:rPr lang="es-CL" sz="1800">
                <a:solidFill>
                  <a:schemeClr val="dk1"/>
                </a:solidFill>
              </a:rPr>
              <a:t>En el lado negativo: son workaholic, excesivamente ambiciosos, carentes de instintos humanitarios, pueden gestionar mal el dinero, reprimir a subordinados, impacientarse con la gente en general, tendencia al estrés y al materialismo.</a:t>
            </a:r>
            <a:endParaRPr sz="1800">
              <a:solidFill>
                <a:schemeClr val="dk1"/>
              </a:solidFill>
            </a:endParaRPr>
          </a:p>
          <a:p>
            <a:pPr indent="0" lvl="0" marL="0" marR="0" rtl="0" algn="just">
              <a:lnSpc>
                <a:spcPct val="100000"/>
              </a:lnSpc>
              <a:spcBef>
                <a:spcPts val="0"/>
              </a:spcBef>
              <a:spcAft>
                <a:spcPts val="0"/>
              </a:spcAft>
              <a:buNone/>
            </a:pPr>
            <a:r>
              <a:t/>
            </a:r>
            <a:endParaRPr sz="1800">
              <a:solidFill>
                <a:schemeClr val="dk1"/>
              </a:solidFill>
            </a:endParaRPr>
          </a:p>
          <a:p>
            <a:pPr indent="0" lvl="0" marL="0" marR="0" rtl="0" algn="just">
              <a:lnSpc>
                <a:spcPct val="100000"/>
              </a:lnSpc>
              <a:spcBef>
                <a:spcPts val="0"/>
              </a:spcBef>
              <a:spcAft>
                <a:spcPts val="0"/>
              </a:spcAft>
              <a:buNone/>
            </a:pPr>
            <a:r>
              <a:rPr lang="es-CL" sz="1800">
                <a:solidFill>
                  <a:schemeClr val="dk1"/>
                </a:solidFill>
              </a:rPr>
              <a:t>Compatibilidades del 8 (ocho):</a:t>
            </a:r>
            <a:endParaRPr sz="1800">
              <a:solidFill>
                <a:schemeClr val="dk1"/>
              </a:solidFill>
            </a:endParaRPr>
          </a:p>
          <a:p>
            <a:pPr indent="0" lvl="0" marL="0" marR="0" rtl="0" algn="just">
              <a:lnSpc>
                <a:spcPct val="100000"/>
              </a:lnSpc>
              <a:spcBef>
                <a:spcPts val="0"/>
              </a:spcBef>
              <a:spcAft>
                <a:spcPts val="0"/>
              </a:spcAft>
              <a:buNone/>
            </a:pPr>
            <a:r>
              <a:rPr lang="es-CL" sz="1800">
                <a:solidFill>
                  <a:schemeClr val="dk1"/>
                </a:solidFill>
              </a:rPr>
              <a:t>El 8 es compatible con el 4: para alianzas estratégicas en lo material.</a:t>
            </a:r>
            <a:endParaRPr sz="1800">
              <a:solidFill>
                <a:schemeClr val="dk1"/>
              </a:solidFill>
            </a:endParaRPr>
          </a:p>
          <a:p>
            <a:pPr indent="0" lvl="0" marL="0" marR="0" rtl="0" algn="just">
              <a:lnSpc>
                <a:spcPct val="100000"/>
              </a:lnSpc>
              <a:spcBef>
                <a:spcPts val="0"/>
              </a:spcBef>
              <a:spcAft>
                <a:spcPts val="0"/>
              </a:spcAft>
              <a:buNone/>
            </a:pPr>
            <a:r>
              <a:t/>
            </a:r>
            <a:endParaRPr sz="1800">
              <a:solidFill>
                <a:schemeClr val="dk1"/>
              </a:solidFill>
            </a:endParaRPr>
          </a:p>
          <a:p>
            <a:pPr indent="0" lvl="0" marL="0" marR="0" rtl="0" algn="just">
              <a:lnSpc>
                <a:spcPct val="100000"/>
              </a:lnSpc>
              <a:spcBef>
                <a:spcPts val="0"/>
              </a:spcBef>
              <a:spcAft>
                <a:spcPts val="0"/>
              </a:spcAft>
              <a:buNone/>
            </a:pPr>
            <a:r>
              <a:rPr lang="es-CL" sz="1800">
                <a:solidFill>
                  <a:schemeClr val="dk1"/>
                </a:solidFill>
              </a:rPr>
              <a:t>El 8 es compatible con el 9: para alianzas menos materiales</a:t>
            </a:r>
            <a:r>
              <a:rPr lang="es-CL" sz="2300">
                <a:solidFill>
                  <a:schemeClr val="dk1"/>
                </a:solidFill>
              </a:rPr>
              <a:t>.</a:t>
            </a:r>
            <a:endParaRPr sz="2000">
              <a:solidFill>
                <a:schemeClr val="dk1"/>
              </a:solidFill>
            </a:endParaRPr>
          </a:p>
        </p:txBody>
      </p:sp>
      <p:pic>
        <p:nvPicPr>
          <p:cNvPr id="154" name="Google Shape;154;p20"/>
          <p:cNvPicPr preferRelativeResize="0"/>
          <p:nvPr/>
        </p:nvPicPr>
        <p:blipFill>
          <a:blip r:embed="rId4">
            <a:alphaModFix/>
          </a:blip>
          <a:stretch>
            <a:fillRect/>
          </a:stretch>
        </p:blipFill>
        <p:spPr>
          <a:xfrm>
            <a:off x="93350" y="486150"/>
            <a:ext cx="947850" cy="17358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1"/>
          <p:cNvPicPr preferRelativeResize="0"/>
          <p:nvPr/>
        </p:nvPicPr>
        <p:blipFill rotWithShape="1">
          <a:blip r:embed="rId3">
            <a:alphaModFix/>
          </a:blip>
          <a:srcRect b="0" l="0" r="0" t="0"/>
          <a:stretch/>
        </p:blipFill>
        <p:spPr>
          <a:xfrm>
            <a:off x="0" y="0"/>
            <a:ext cx="12192000" cy="6857999"/>
          </a:xfrm>
          <a:prstGeom prst="rect">
            <a:avLst/>
          </a:prstGeom>
          <a:noFill/>
          <a:ln>
            <a:noFill/>
          </a:ln>
        </p:spPr>
      </p:pic>
      <p:pic>
        <p:nvPicPr>
          <p:cNvPr id="160" name="Google Shape;160;p21"/>
          <p:cNvPicPr preferRelativeResize="0"/>
          <p:nvPr>
            <p:ph idx="1" type="body"/>
          </p:nvPr>
        </p:nvPicPr>
        <p:blipFill rotWithShape="1">
          <a:blip r:embed="rId4">
            <a:alphaModFix/>
          </a:blip>
          <a:srcRect b="21314" l="0" r="-2" t="27602"/>
          <a:stretch/>
        </p:blipFill>
        <p:spPr>
          <a:xfrm>
            <a:off x="1457325" y="1028982"/>
            <a:ext cx="8948760" cy="457118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